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1"/>
  </p:notesMasterIdLst>
  <p:handoutMasterIdLst>
    <p:handoutMasterId r:id="rId22"/>
  </p:handoutMasterIdLst>
  <p:sldIdLst>
    <p:sldId id="274" r:id="rId2"/>
    <p:sldId id="256" r:id="rId3"/>
    <p:sldId id="272" r:id="rId4"/>
    <p:sldId id="257" r:id="rId5"/>
    <p:sldId id="259" r:id="rId6"/>
    <p:sldId id="275" r:id="rId7"/>
    <p:sldId id="262" r:id="rId8"/>
    <p:sldId id="276" r:id="rId9"/>
    <p:sldId id="277" r:id="rId10"/>
    <p:sldId id="278" r:id="rId11"/>
    <p:sldId id="273" r:id="rId12"/>
    <p:sldId id="261" r:id="rId13"/>
    <p:sldId id="263" r:id="rId14"/>
    <p:sldId id="265" r:id="rId15"/>
    <p:sldId id="266" r:id="rId16"/>
    <p:sldId id="267" r:id="rId17"/>
    <p:sldId id="268" r:id="rId18"/>
    <p:sldId id="269" r:id="rId19"/>
    <p:sldId id="27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DB8E6EF-DFA3-409E-BC67-77DF80B64A57}" type="datetimeFigureOut">
              <a:rPr lang="en-US"/>
              <a:pPr>
                <a:defRPr/>
              </a:pPr>
              <a:t>2/17/2020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54678CA-F4E1-4D78-BE47-14B71375DDE3}" type="slidenum">
              <a:rPr lang="en-US"/>
              <a:pPr>
                <a:defRPr/>
              </a:pPr>
              <a:t>‹#›</a:t>
            </a:fld>
            <a:endParaRPr lang="en-US"/>
          </a:p>
        </p:txBody>
      </p:sp>
    </p:spTree>
    <p:extLst>
      <p:ext uri="{BB962C8B-B14F-4D97-AF65-F5344CB8AC3E}">
        <p14:creationId xmlns:p14="http://schemas.microsoft.com/office/powerpoint/2010/main" val="202424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54043-E542-4A3A-937A-EF76F256BC41}" type="datetimeFigureOut">
              <a:rPr lang="en-US" smtClean="0"/>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FA967-C755-4FD9-BEB9-DE6425AAAFA5}" type="slidenum">
              <a:rPr lang="en-US" smtClean="0"/>
              <a:t>‹#›</a:t>
            </a:fld>
            <a:endParaRPr lang="en-US"/>
          </a:p>
        </p:txBody>
      </p:sp>
    </p:spTree>
    <p:extLst>
      <p:ext uri="{BB962C8B-B14F-4D97-AF65-F5344CB8AC3E}">
        <p14:creationId xmlns:p14="http://schemas.microsoft.com/office/powerpoint/2010/main" val="248263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FA967-C755-4FD9-BEB9-DE6425AAAFA5}" type="slidenum">
              <a:rPr lang="en-US" smtClean="0"/>
              <a:t>18</a:t>
            </a:fld>
            <a:endParaRPr lang="en-US"/>
          </a:p>
        </p:txBody>
      </p:sp>
    </p:spTree>
    <p:extLst>
      <p:ext uri="{BB962C8B-B14F-4D97-AF65-F5344CB8AC3E}">
        <p14:creationId xmlns:p14="http://schemas.microsoft.com/office/powerpoint/2010/main" val="172503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8F846FB-6787-4502-A693-457189F67718}" type="datetimeFigureOut">
              <a:rPr lang="en-US" smtClean="0"/>
              <a:pPr>
                <a:defRPr/>
              </a:pPr>
              <a:t>2/17/2020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939A22-EFD9-479C-9015-B5E55AC9D08D}" type="slidenum">
              <a:rPr lang="en-US" smtClean="0"/>
              <a:pPr>
                <a:defRPr/>
              </a:pPr>
              <a:t>‹#›</a:t>
            </a:fld>
            <a:endParaRPr lang="en-US"/>
          </a:p>
        </p:txBody>
      </p:sp>
    </p:spTree>
    <p:extLst>
      <p:ext uri="{BB962C8B-B14F-4D97-AF65-F5344CB8AC3E}">
        <p14:creationId xmlns:p14="http://schemas.microsoft.com/office/powerpoint/2010/main" val="40871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BF90B2C-6A66-4499-8DA6-98FC639B6844}" type="datetimeFigureOut">
              <a:rPr lang="en-US" smtClean="0"/>
              <a:pPr>
                <a:defRPr/>
              </a:pPr>
              <a:t>2/17/2020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C90206-96C3-4F20-AC74-7266EAB396D4}" type="slidenum">
              <a:rPr lang="en-US" smtClean="0"/>
              <a:pPr>
                <a:defRPr/>
              </a:pPr>
              <a:t>‹#›</a:t>
            </a:fld>
            <a:endParaRPr lang="en-US"/>
          </a:p>
        </p:txBody>
      </p:sp>
    </p:spTree>
    <p:extLst>
      <p:ext uri="{BB962C8B-B14F-4D97-AF65-F5344CB8AC3E}">
        <p14:creationId xmlns:p14="http://schemas.microsoft.com/office/powerpoint/2010/main" val="269507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28120DA-CCA5-4A08-9681-77476B9CE374}" type="datetimeFigureOut">
              <a:rPr lang="en-US" smtClean="0"/>
              <a:pPr>
                <a:defRPr/>
              </a:pPr>
              <a:t>2/17/2020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437BF2-F22B-495B-A3C4-2F89A29C0BFA}" type="slidenum">
              <a:rPr lang="en-US" smtClean="0"/>
              <a:pPr>
                <a:defRPr/>
              </a:pPr>
              <a:t>‹#›</a:t>
            </a:fld>
            <a:endParaRPr lang="en-US"/>
          </a:p>
        </p:txBody>
      </p:sp>
    </p:spTree>
    <p:extLst>
      <p:ext uri="{BB962C8B-B14F-4D97-AF65-F5344CB8AC3E}">
        <p14:creationId xmlns:p14="http://schemas.microsoft.com/office/powerpoint/2010/main" val="360024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CB13704-976F-4DF8-B25A-4F892416AFD0}" type="datetimeFigureOut">
              <a:rPr lang="en-US" smtClean="0"/>
              <a:pPr>
                <a:defRPr/>
              </a:pPr>
              <a:t>2/17/2020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4E50D4-321B-445E-ADED-F0C1BE856DF5}" type="slidenum">
              <a:rPr lang="en-US" smtClean="0"/>
              <a:pPr>
                <a:defRPr/>
              </a:pPr>
              <a:t>‹#›</a:t>
            </a:fld>
            <a:endParaRPr lang="en-US"/>
          </a:p>
        </p:txBody>
      </p:sp>
    </p:spTree>
    <p:extLst>
      <p:ext uri="{BB962C8B-B14F-4D97-AF65-F5344CB8AC3E}">
        <p14:creationId xmlns:p14="http://schemas.microsoft.com/office/powerpoint/2010/main" val="200665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12699C1-542F-4759-873C-9A18DBD74A50}" type="datetimeFigureOut">
              <a:rPr lang="en-US" smtClean="0"/>
              <a:pPr>
                <a:defRPr/>
              </a:pPr>
              <a:t>2/17/2020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39C96B-211E-42EE-80EC-C221192299F8}" type="slidenum">
              <a:rPr lang="en-US" smtClean="0"/>
              <a:pPr>
                <a:defRPr/>
              </a:pPr>
              <a:t>‹#›</a:t>
            </a:fld>
            <a:endParaRPr lang="en-US"/>
          </a:p>
        </p:txBody>
      </p:sp>
    </p:spTree>
    <p:extLst>
      <p:ext uri="{BB962C8B-B14F-4D97-AF65-F5344CB8AC3E}">
        <p14:creationId xmlns:p14="http://schemas.microsoft.com/office/powerpoint/2010/main" val="22740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0E22661-7A95-4F15-81AA-7FC628D365DF}" type="datetimeFigureOut">
              <a:rPr lang="en-US" smtClean="0"/>
              <a:pPr>
                <a:defRPr/>
              </a:pPr>
              <a:t>2/17/2020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760CB1-32B5-4474-B437-0B6E4CC15D7A}" type="slidenum">
              <a:rPr lang="en-US" smtClean="0"/>
              <a:pPr>
                <a:defRPr/>
              </a:pPr>
              <a:t>‹#›</a:t>
            </a:fld>
            <a:endParaRPr lang="en-US"/>
          </a:p>
        </p:txBody>
      </p:sp>
    </p:spTree>
    <p:extLst>
      <p:ext uri="{BB962C8B-B14F-4D97-AF65-F5344CB8AC3E}">
        <p14:creationId xmlns:p14="http://schemas.microsoft.com/office/powerpoint/2010/main" val="314917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AE227DD-D8D3-4DB2-A964-3B6FB53FC28B}" type="datetimeFigureOut">
              <a:rPr lang="en-US" smtClean="0"/>
              <a:pPr>
                <a:defRPr/>
              </a:pPr>
              <a:t>2/17/2020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0C1B9B-78D5-4A89-8C52-D85A6282C840}" type="slidenum">
              <a:rPr lang="en-US" smtClean="0"/>
              <a:pPr>
                <a:defRPr/>
              </a:pPr>
              <a:t>‹#›</a:t>
            </a:fld>
            <a:endParaRPr lang="en-US"/>
          </a:p>
        </p:txBody>
      </p:sp>
    </p:spTree>
    <p:extLst>
      <p:ext uri="{BB962C8B-B14F-4D97-AF65-F5344CB8AC3E}">
        <p14:creationId xmlns:p14="http://schemas.microsoft.com/office/powerpoint/2010/main" val="123836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EEBBD3B-F777-41A6-B80C-9B38C55B4F62}" type="datetimeFigureOut">
              <a:rPr lang="en-US" smtClean="0"/>
              <a:pPr>
                <a:defRPr/>
              </a:pPr>
              <a:t>2/17/2020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93CB458-828F-4A67-889D-847F2808AE41}" type="slidenum">
              <a:rPr lang="en-US" smtClean="0"/>
              <a:pPr>
                <a:defRPr/>
              </a:pPr>
              <a:t>‹#›</a:t>
            </a:fld>
            <a:endParaRPr lang="en-US"/>
          </a:p>
        </p:txBody>
      </p:sp>
    </p:spTree>
    <p:extLst>
      <p:ext uri="{BB962C8B-B14F-4D97-AF65-F5344CB8AC3E}">
        <p14:creationId xmlns:p14="http://schemas.microsoft.com/office/powerpoint/2010/main" val="37703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83DCC2-0E29-43B8-A662-99FA19783F97}" type="datetimeFigureOut">
              <a:rPr lang="en-US" smtClean="0"/>
              <a:pPr>
                <a:defRPr/>
              </a:pPr>
              <a:t>2/17/2020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437C025-A495-422A-A18B-38395563806F}" type="slidenum">
              <a:rPr lang="en-US" smtClean="0"/>
              <a:pPr>
                <a:defRPr/>
              </a:pPr>
              <a:t>‹#›</a:t>
            </a:fld>
            <a:endParaRPr lang="en-US"/>
          </a:p>
        </p:txBody>
      </p:sp>
    </p:spTree>
    <p:extLst>
      <p:ext uri="{BB962C8B-B14F-4D97-AF65-F5344CB8AC3E}">
        <p14:creationId xmlns:p14="http://schemas.microsoft.com/office/powerpoint/2010/main" val="261933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DDE6BE-DDF0-4079-B9EA-613EFCB17CBB}" type="datetimeFigureOut">
              <a:rPr lang="en-US" smtClean="0"/>
              <a:pPr>
                <a:defRPr/>
              </a:pPr>
              <a:t>2/17/2020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24E847-66C0-4003-83C9-C27E736BD367}" type="slidenum">
              <a:rPr lang="en-US" smtClean="0"/>
              <a:pPr>
                <a:defRPr/>
              </a:pPr>
              <a:t>‹#›</a:t>
            </a:fld>
            <a:endParaRPr lang="en-US"/>
          </a:p>
        </p:txBody>
      </p:sp>
    </p:spTree>
    <p:extLst>
      <p:ext uri="{BB962C8B-B14F-4D97-AF65-F5344CB8AC3E}">
        <p14:creationId xmlns:p14="http://schemas.microsoft.com/office/powerpoint/2010/main" val="33580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FE9DD4-1D0E-430A-91DE-7731304A4ED2}" type="datetimeFigureOut">
              <a:rPr lang="en-US" smtClean="0"/>
              <a:pPr>
                <a:defRPr/>
              </a:pPr>
              <a:t>2/17/2020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2C30F4-3685-4488-92FA-946576AE1AF1}" type="slidenum">
              <a:rPr lang="en-US" smtClean="0"/>
              <a:pPr>
                <a:defRPr/>
              </a:pPr>
              <a:t>‹#›</a:t>
            </a:fld>
            <a:endParaRPr lang="en-US"/>
          </a:p>
        </p:txBody>
      </p:sp>
    </p:spTree>
    <p:extLst>
      <p:ext uri="{BB962C8B-B14F-4D97-AF65-F5344CB8AC3E}">
        <p14:creationId xmlns:p14="http://schemas.microsoft.com/office/powerpoint/2010/main" val="238513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3BE3D1-BB1F-49F4-A752-9175AEA3229E}" type="datetimeFigureOut">
              <a:rPr lang="en-US" smtClean="0"/>
              <a:pPr>
                <a:defRPr/>
              </a:pPr>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129D63-0D16-4A1E-9D7A-D1BA9C7B0FC5}" type="slidenum">
              <a:rPr lang="en-US" smtClean="0"/>
              <a:pPr>
                <a:defRPr/>
              </a:pPr>
              <a:t>‹#›</a:t>
            </a:fld>
            <a:endParaRPr lang="en-US"/>
          </a:p>
        </p:txBody>
      </p:sp>
    </p:spTree>
    <p:extLst>
      <p:ext uri="{BB962C8B-B14F-4D97-AF65-F5344CB8AC3E}">
        <p14:creationId xmlns:p14="http://schemas.microsoft.com/office/powerpoint/2010/main" val="3106430318"/>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912" r="14912" b="1108"/>
          <a:stretch/>
        </p:blipFill>
        <p:spPr>
          <a:xfrm>
            <a:off x="1066799" y="609600"/>
            <a:ext cx="6939555" cy="4747404"/>
          </a:xfrm>
        </p:spPr>
      </p:pic>
      <p:sp>
        <p:nvSpPr>
          <p:cNvPr id="6" name="Text Placeholder 5"/>
          <p:cNvSpPr>
            <a:spLocks noGrp="1"/>
          </p:cNvSpPr>
          <p:nvPr>
            <p:ph type="body" sz="half" idx="2"/>
          </p:nvPr>
        </p:nvSpPr>
        <p:spPr>
          <a:xfrm>
            <a:off x="1828800" y="5486400"/>
            <a:ext cx="5486400" cy="914400"/>
          </a:xfrm>
        </p:spPr>
        <p:txBody>
          <a:bodyPr/>
          <a:lstStyle/>
          <a:p>
            <a:pPr algn="ctr"/>
            <a:r>
              <a:rPr lang="en-US" sz="2400" b="1" dirty="0" smtClean="0">
                <a:cs typeface="Times New Roman" pitchFamily="18" charset="0"/>
              </a:rPr>
              <a:t>Oakwood </a:t>
            </a:r>
            <a:r>
              <a:rPr lang="en-US" sz="2400" b="1" dirty="0">
                <a:cs typeface="Times New Roman" pitchFamily="18" charset="0"/>
              </a:rPr>
              <a:t>Presbyterian Church</a:t>
            </a:r>
          </a:p>
          <a:p>
            <a:pPr algn="ctr"/>
            <a:r>
              <a:rPr lang="en-US" sz="2400" b="1" dirty="0" smtClean="0">
                <a:cs typeface="Times New Roman" pitchFamily="18" charset="0"/>
              </a:rPr>
              <a:t>2020</a:t>
            </a:r>
            <a:endParaRPr lang="en-US" sz="2400" b="1" dirty="0">
              <a:cs typeface="Times New Roman"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743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52400" y="1066800"/>
            <a:ext cx="5105400" cy="5410200"/>
          </a:xfrm>
        </p:spPr>
        <p:txBody>
          <a:bodyPr/>
          <a:lstStyle/>
          <a:p>
            <a:pPr marL="342900" lvl="1" indent="-342900" eaLnBrk="1" hangingPunct="1">
              <a:buFontTx/>
              <a:buNone/>
            </a:pPr>
            <a:r>
              <a:rPr lang="en-US" sz="2400" dirty="0" smtClean="0">
                <a:cs typeface="Times New Roman" pitchFamily="18" charset="0"/>
              </a:rPr>
              <a:t>“…this Jesus, delivered up according to the definite plan and foreknowledge of God, you crucified and killed by the hands of lawless men.”         </a:t>
            </a:r>
          </a:p>
          <a:p>
            <a:pPr marL="342900" lvl="1" indent="-342900" eaLnBrk="1" hangingPunct="1">
              <a:buFontTx/>
              <a:buNone/>
            </a:pPr>
            <a:r>
              <a:rPr lang="en-US" sz="2400" dirty="0" smtClean="0">
                <a:cs typeface="Times New Roman" pitchFamily="18" charset="0"/>
              </a:rPr>
              <a:t>				       </a:t>
            </a:r>
            <a:r>
              <a:rPr lang="en-US" sz="2400" dirty="0" smtClean="0">
                <a:cs typeface="Times New Roman" pitchFamily="18" charset="0"/>
              </a:rPr>
              <a:t>       Acts </a:t>
            </a:r>
            <a:r>
              <a:rPr lang="en-US" sz="2400" dirty="0" smtClean="0">
                <a:cs typeface="Times New Roman" pitchFamily="18" charset="0"/>
              </a:rPr>
              <a:t>2:23</a:t>
            </a:r>
          </a:p>
          <a:p>
            <a:pPr marL="342900" lvl="1" indent="-342900" eaLnBrk="1" hangingPunct="1">
              <a:buFontTx/>
              <a:buNone/>
            </a:pPr>
            <a:endParaRPr lang="en-US" sz="1200" dirty="0" smtClean="0">
              <a:cs typeface="Times New Roman" pitchFamily="18" charset="0"/>
            </a:endParaRPr>
          </a:p>
          <a:p>
            <a:pPr marL="342900" lvl="1" indent="-342900" eaLnBrk="1" hangingPunct="1">
              <a:buFontTx/>
              <a:buNone/>
            </a:pPr>
            <a:r>
              <a:rPr lang="en-US" sz="2400" dirty="0" smtClean="0">
                <a:cs typeface="Times New Roman" pitchFamily="18" charset="0"/>
              </a:rPr>
              <a:t>“…for truly in this city there were gathered together against Your holy servant Jesus, whom You anointed, both Herod and Pontius Pilate, along with the Gentiles and the peoples of Israel, to do whatever Your hand and Your plan had predestined to take place.”       		       Acts 4:27, 28</a:t>
            </a:r>
            <a:endParaRPr lang="en-US" dirty="0" smtClean="0">
              <a:cs typeface="Times New Roman" pitchFamily="18" charset="0"/>
            </a:endParaRPr>
          </a:p>
          <a:p>
            <a:pPr eaLnBrk="1" hangingPunct="1"/>
            <a:endParaRPr lang="en-US" dirty="0" smtClean="0"/>
          </a:p>
        </p:txBody>
      </p:sp>
      <p:sp>
        <p:nvSpPr>
          <p:cNvPr id="4" name="Rectangle 2"/>
          <p:cNvSpPr txBox="1">
            <a:spLocks noChangeArrowheads="1"/>
          </p:cNvSpPr>
          <p:nvPr/>
        </p:nvSpPr>
        <p:spPr bwMode="auto">
          <a:xfrm>
            <a:off x="602428" y="152400"/>
            <a:ext cx="8229600" cy="533400"/>
          </a:xfrm>
          <a:prstGeom prst="rect">
            <a:avLst/>
          </a:prstGeom>
          <a:noFill/>
          <a:ln w="9525">
            <a:noFill/>
            <a:miter lim="800000"/>
            <a:headEnd/>
            <a:tailEnd/>
          </a:ln>
          <a:effectLst/>
        </p:spPr>
        <p:txBody>
          <a:bodyPr anchor="ctr"/>
          <a:lstStyle/>
          <a:p>
            <a:pPr algn="ctr">
              <a:defRPr/>
            </a:pPr>
            <a:r>
              <a:rPr lang="en-US" sz="4400" b="1" kern="0" dirty="0">
                <a:latin typeface="+mj-lt"/>
                <a:ea typeface="+mj-ea"/>
                <a:cs typeface="Times New Roman" pitchFamily="18" charset="0"/>
              </a:rPr>
              <a:t>God’s Plan &amp; Purpose</a:t>
            </a:r>
          </a:p>
        </p:txBody>
      </p:sp>
      <p:pic>
        <p:nvPicPr>
          <p:cNvPr id="204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4545" r="12727"/>
          <a:stretch>
            <a:fillRect/>
          </a:stretch>
        </p:blipFill>
        <p:spPr bwMode="auto">
          <a:xfrm>
            <a:off x="5500060" y="1981200"/>
            <a:ext cx="3404228"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623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T.U.L.I.P.</a:t>
            </a:r>
            <a:endParaRPr lang="en-US" b="1" dirty="0"/>
          </a:p>
        </p:txBody>
      </p:sp>
      <p:sp>
        <p:nvSpPr>
          <p:cNvPr id="3" name="Content Placeholder 2"/>
          <p:cNvSpPr>
            <a:spLocks noGrp="1"/>
          </p:cNvSpPr>
          <p:nvPr>
            <p:ph idx="1"/>
          </p:nvPr>
        </p:nvSpPr>
        <p:spPr>
          <a:xfrm>
            <a:off x="304800" y="2362200"/>
            <a:ext cx="4724400" cy="3733800"/>
          </a:xfrm>
        </p:spPr>
        <p:txBody>
          <a:bodyPr/>
          <a:lstStyle/>
          <a:p>
            <a:r>
              <a:rPr lang="en-US" altLang="en-US" dirty="0" smtClean="0"/>
              <a:t>Total Depravity</a:t>
            </a:r>
          </a:p>
          <a:p>
            <a:r>
              <a:rPr lang="en-US" altLang="en-US" dirty="0" smtClean="0"/>
              <a:t>Unconditional Election</a:t>
            </a:r>
          </a:p>
          <a:p>
            <a:r>
              <a:rPr lang="en-US" altLang="en-US" dirty="0" smtClean="0"/>
              <a:t>Limited Atonement</a:t>
            </a:r>
          </a:p>
          <a:p>
            <a:r>
              <a:rPr lang="en-US" altLang="en-US" dirty="0" smtClean="0"/>
              <a:t>Irresistible Grace</a:t>
            </a:r>
          </a:p>
          <a:p>
            <a:r>
              <a:rPr lang="en-US" altLang="en-US" dirty="0" smtClean="0"/>
              <a:t>Perseverance of the Saints</a:t>
            </a:r>
          </a:p>
        </p:txBody>
      </p:sp>
      <p:pic>
        <p:nvPicPr>
          <p:cNvPr id="7170"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334000" y="1752600"/>
            <a:ext cx="3169539" cy="447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a:defRPr/>
            </a:pPr>
            <a:r>
              <a:rPr lang="en-US" b="1" dirty="0" smtClean="0"/>
              <a:t>Total </a:t>
            </a:r>
            <a:r>
              <a:rPr lang="en-US" b="1" dirty="0" smtClean="0"/>
              <a:t>Depravity</a:t>
            </a:r>
            <a:br>
              <a:rPr lang="en-US" b="1" dirty="0" smtClean="0"/>
            </a:br>
            <a:r>
              <a:rPr lang="en-US" sz="3100" i="1" dirty="0"/>
              <a:t>What are we capable of contributing to our salvation?</a:t>
            </a:r>
            <a:br>
              <a:rPr lang="en-US" sz="3100" i="1" dirty="0"/>
            </a:br>
            <a:endParaRPr lang="en-US" sz="3100" b="1" dirty="0"/>
          </a:p>
        </p:txBody>
      </p:sp>
      <p:sp>
        <p:nvSpPr>
          <p:cNvPr id="3" name="Content Placeholder 2"/>
          <p:cNvSpPr>
            <a:spLocks noGrp="1"/>
          </p:cNvSpPr>
          <p:nvPr>
            <p:ph idx="1"/>
          </p:nvPr>
        </p:nvSpPr>
        <p:spPr>
          <a:xfrm>
            <a:off x="228600" y="1447800"/>
            <a:ext cx="5105400" cy="5219700"/>
          </a:xfrm>
        </p:spPr>
        <p:txBody>
          <a:bodyPr>
            <a:normAutofit fontScale="70000" lnSpcReduction="20000"/>
          </a:bodyPr>
          <a:lstStyle/>
          <a:p>
            <a:pPr>
              <a:defRPr/>
            </a:pPr>
            <a:r>
              <a:rPr lang="en-US" i="1" dirty="0" smtClean="0"/>
              <a:t>Not</a:t>
            </a:r>
            <a:r>
              <a:rPr lang="en-US" dirty="0" smtClean="0"/>
              <a:t> Absolute Depravity</a:t>
            </a:r>
            <a:endParaRPr lang="en-US" dirty="0" smtClean="0"/>
          </a:p>
          <a:p>
            <a:pPr fontAlgn="auto">
              <a:spcAft>
                <a:spcPts val="0"/>
              </a:spcAft>
              <a:buFont typeface="Wingdings 2"/>
              <a:buNone/>
              <a:defRPr/>
            </a:pPr>
            <a:endParaRPr lang="en-US" i="1" dirty="0" smtClean="0"/>
          </a:p>
          <a:p>
            <a:pPr>
              <a:defRPr/>
            </a:pPr>
            <a:r>
              <a:rPr lang="en-US" dirty="0" smtClean="0"/>
              <a:t>Romans 3:10-11 - </a:t>
            </a:r>
            <a:r>
              <a:rPr lang="en-US" dirty="0" smtClean="0"/>
              <a:t>“…as </a:t>
            </a:r>
            <a:r>
              <a:rPr lang="en-US" dirty="0" smtClean="0"/>
              <a:t>it is written:  </a:t>
            </a:r>
            <a:r>
              <a:rPr lang="en-US" dirty="0" smtClean="0"/>
              <a:t>‘None is righteous</a:t>
            </a:r>
            <a:r>
              <a:rPr lang="en-US" dirty="0" smtClean="0"/>
              <a:t>, </a:t>
            </a:r>
            <a:r>
              <a:rPr lang="en-US" dirty="0" smtClean="0"/>
              <a:t>no, not </a:t>
            </a:r>
            <a:r>
              <a:rPr lang="en-US" dirty="0" smtClean="0"/>
              <a:t>one; </a:t>
            </a:r>
            <a:r>
              <a:rPr lang="en-US" dirty="0" smtClean="0"/>
              <a:t>no </a:t>
            </a:r>
            <a:r>
              <a:rPr lang="en-US" dirty="0" smtClean="0"/>
              <a:t>one </a:t>
            </a:r>
            <a:r>
              <a:rPr lang="en-US" dirty="0" smtClean="0"/>
              <a:t>understands</a:t>
            </a:r>
            <a:r>
              <a:rPr lang="en-US" dirty="0" smtClean="0"/>
              <a:t>, </a:t>
            </a:r>
            <a:r>
              <a:rPr lang="en-US" i="1" dirty="0" smtClean="0"/>
              <a:t>no one </a:t>
            </a:r>
            <a:r>
              <a:rPr lang="en-US" i="1" dirty="0" smtClean="0"/>
              <a:t>seeks for God</a:t>
            </a:r>
            <a:r>
              <a:rPr lang="en-US" dirty="0" smtClean="0"/>
              <a:t>.”</a:t>
            </a:r>
          </a:p>
          <a:p>
            <a:pPr>
              <a:defRPr/>
            </a:pPr>
            <a:endParaRPr lang="en-US" dirty="0"/>
          </a:p>
          <a:p>
            <a:pPr>
              <a:defRPr/>
            </a:pPr>
            <a:r>
              <a:rPr lang="en-US" dirty="0">
                <a:cs typeface="Times New Roman" pitchFamily="18" charset="0"/>
              </a:rPr>
              <a:t>Romans 8:6,7 – “…the mind that is set on the flesh is hostile to God, for it does not submit to God's law; indeed, </a:t>
            </a:r>
            <a:r>
              <a:rPr lang="en-US" i="1" dirty="0">
                <a:cs typeface="Times New Roman" pitchFamily="18" charset="0"/>
              </a:rPr>
              <a:t>it cannot</a:t>
            </a:r>
            <a:r>
              <a:rPr lang="en-US" dirty="0" smtClean="0">
                <a:cs typeface="Times New Roman" pitchFamily="18" charset="0"/>
              </a:rPr>
              <a:t>.”</a:t>
            </a:r>
            <a:endParaRPr lang="en-US" dirty="0" smtClean="0"/>
          </a:p>
          <a:p>
            <a:pPr>
              <a:defRPr/>
            </a:pPr>
            <a:endParaRPr lang="en-US" i="1" dirty="0" smtClean="0"/>
          </a:p>
          <a:p>
            <a:pPr>
              <a:defRPr/>
            </a:pPr>
            <a:r>
              <a:rPr lang="en-US" dirty="0"/>
              <a:t>Ephesians </a:t>
            </a:r>
            <a:r>
              <a:rPr lang="en-US" dirty="0" smtClean="0"/>
              <a:t>2:1-3 - </a:t>
            </a:r>
            <a:r>
              <a:rPr lang="en-US" dirty="0"/>
              <a:t>“And you were </a:t>
            </a:r>
            <a:r>
              <a:rPr lang="en-US" i="1" dirty="0"/>
              <a:t>dead in the trespasses and sins </a:t>
            </a:r>
            <a:r>
              <a:rPr lang="en-US" dirty="0" smtClean="0"/>
              <a:t>in </a:t>
            </a:r>
            <a:r>
              <a:rPr lang="en-US" dirty="0"/>
              <a:t>which you once </a:t>
            </a:r>
            <a:r>
              <a:rPr lang="en-US" dirty="0" smtClean="0"/>
              <a:t>walked… and </a:t>
            </a:r>
            <a:r>
              <a:rPr lang="en-US" dirty="0"/>
              <a:t>were by nature children of wrath, like the rest of mankind..”</a:t>
            </a:r>
            <a:endParaRPr lang="en-US" dirty="0" smtClean="0"/>
          </a:p>
        </p:txBody>
      </p:sp>
      <p:pic>
        <p:nvPicPr>
          <p:cNvPr id="1843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09" r="26559" b="8509"/>
          <a:stretch/>
        </p:blipFill>
        <p:spPr bwMode="auto">
          <a:xfrm>
            <a:off x="5638800" y="2514600"/>
            <a:ext cx="3202178"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19459" name="Content Placeholder 2"/>
          <p:cNvSpPr>
            <a:spLocks noGrp="1"/>
          </p:cNvSpPr>
          <p:nvPr>
            <p:ph idx="1"/>
          </p:nvPr>
        </p:nvSpPr>
        <p:spPr/>
        <p:txBody>
          <a:bodyPr/>
          <a:lstStyle/>
          <a:p>
            <a:endParaRPr lang="en-US" altLang="en-US" smtClean="0"/>
          </a:p>
        </p:txBody>
      </p:sp>
      <p:pic>
        <p:nvPicPr>
          <p:cNvPr id="19460" name="Picture 3" descr="Humanism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fontAlgn="auto">
              <a:spcAft>
                <a:spcPts val="0"/>
              </a:spcAft>
              <a:defRPr/>
            </a:pPr>
            <a:endParaRPr lang="en-US" smtClean="0"/>
          </a:p>
        </p:txBody>
      </p:sp>
      <p:pic>
        <p:nvPicPr>
          <p:cNvPr id="20483" name="Content Placeholder 3" descr="Arminianism cop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7038" y="0"/>
            <a:ext cx="9571038" cy="73961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fontAlgn="auto">
              <a:spcAft>
                <a:spcPts val="0"/>
              </a:spcAft>
              <a:defRPr/>
            </a:pPr>
            <a:endParaRPr lang="en-US" smtClean="0"/>
          </a:p>
        </p:txBody>
      </p:sp>
      <p:pic>
        <p:nvPicPr>
          <p:cNvPr id="21507" name="Content Placeholder 3" descr="Calvinism cop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fontAlgn="auto">
              <a:spcAft>
                <a:spcPts val="0"/>
              </a:spcAft>
              <a:defRPr/>
            </a:pPr>
            <a:r>
              <a:rPr lang="en-US" b="1" dirty="0" smtClean="0"/>
              <a:t>How Free is Our Will?</a:t>
            </a:r>
            <a:endParaRPr lang="en-US" b="1" dirty="0"/>
          </a:p>
        </p:txBody>
      </p:sp>
      <p:sp>
        <p:nvSpPr>
          <p:cNvPr id="3" name="Content Placeholder 2"/>
          <p:cNvSpPr>
            <a:spLocks noGrp="1"/>
          </p:cNvSpPr>
          <p:nvPr>
            <p:ph idx="1"/>
          </p:nvPr>
        </p:nvSpPr>
        <p:spPr>
          <a:xfrm>
            <a:off x="228600" y="990600"/>
            <a:ext cx="5943600" cy="5715000"/>
          </a:xfrm>
        </p:spPr>
        <p:txBody>
          <a:bodyPr>
            <a:normAutofit fontScale="77500" lnSpcReduction="20000"/>
          </a:bodyPr>
          <a:lstStyle/>
          <a:p>
            <a:pPr>
              <a:defRPr/>
            </a:pPr>
            <a:r>
              <a:rPr lang="en-US" dirty="0"/>
              <a:t>Ezekiel 11:19-20 - “And I will give them one heart, and a new spirit I will put within them. I will </a:t>
            </a:r>
            <a:r>
              <a:rPr lang="en-US" i="1" dirty="0"/>
              <a:t>remove the heart of stone</a:t>
            </a:r>
            <a:r>
              <a:rPr lang="en-US" dirty="0"/>
              <a:t> from their flesh and give them </a:t>
            </a:r>
            <a:r>
              <a:rPr lang="en-US" i="1" dirty="0"/>
              <a:t>a heart of flesh</a:t>
            </a:r>
            <a:r>
              <a:rPr lang="en-US" dirty="0"/>
              <a:t>, that they may walk in my statutes and keep my rules and obey them.”</a:t>
            </a:r>
          </a:p>
          <a:p>
            <a:pPr marL="0" indent="0">
              <a:buNone/>
              <a:defRPr/>
            </a:pPr>
            <a:endParaRPr lang="en-US" dirty="0" smtClean="0"/>
          </a:p>
          <a:p>
            <a:pPr>
              <a:defRPr/>
            </a:pPr>
            <a:r>
              <a:rPr lang="en-US" dirty="0" smtClean="0"/>
              <a:t>John </a:t>
            </a:r>
            <a:r>
              <a:rPr lang="en-US" dirty="0"/>
              <a:t>6:65 </a:t>
            </a:r>
            <a:r>
              <a:rPr lang="en-US" dirty="0" smtClean="0"/>
              <a:t>- </a:t>
            </a:r>
            <a:r>
              <a:rPr lang="en-US" dirty="0" smtClean="0"/>
              <a:t>“This </a:t>
            </a:r>
            <a:r>
              <a:rPr lang="en-US" dirty="0"/>
              <a:t>is why I told you that no one can come to Me </a:t>
            </a:r>
            <a:r>
              <a:rPr lang="en-US" i="1" dirty="0"/>
              <a:t>unless it is granted him by the Father</a:t>
            </a:r>
            <a:r>
              <a:rPr lang="en-US" dirty="0" smtClean="0"/>
              <a:t>.”</a:t>
            </a:r>
          </a:p>
          <a:p>
            <a:pPr marL="0" indent="0">
              <a:buNone/>
              <a:defRPr/>
            </a:pPr>
            <a:endParaRPr lang="en-US" dirty="0" smtClean="0"/>
          </a:p>
          <a:p>
            <a:pPr>
              <a:defRPr/>
            </a:pPr>
            <a:r>
              <a:rPr lang="en-US" dirty="0"/>
              <a:t>Romans 6:17,18 – “But thanks be to God, that </a:t>
            </a:r>
            <a:r>
              <a:rPr lang="en-US" i="1" dirty="0"/>
              <a:t>you who were once slaves of sin </a:t>
            </a:r>
            <a:r>
              <a:rPr lang="en-US" dirty="0"/>
              <a:t>have become obedient from the </a:t>
            </a:r>
            <a:r>
              <a:rPr lang="en-US" dirty="0" smtClean="0"/>
              <a:t>heart… and</a:t>
            </a:r>
            <a:r>
              <a:rPr lang="en-US" dirty="0"/>
              <a:t>, having been </a:t>
            </a:r>
            <a:r>
              <a:rPr lang="en-US" i="1" dirty="0"/>
              <a:t>set free from sin</a:t>
            </a:r>
            <a:r>
              <a:rPr lang="en-US" dirty="0"/>
              <a:t>, have become slaves of righteousness</a:t>
            </a:r>
            <a:r>
              <a:rPr lang="en-US" dirty="0" smtClean="0"/>
              <a:t>.”</a:t>
            </a:r>
            <a:endParaRPr lang="en-US" dirty="0"/>
          </a:p>
          <a:p>
            <a:pPr fontAlgn="auto">
              <a:spcAft>
                <a:spcPts val="0"/>
              </a:spcAft>
              <a:buFont typeface="Wingdings 2"/>
              <a:buChar char=""/>
              <a:defRPr/>
            </a:pPr>
            <a:endParaRPr lang="en-US" dirty="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604" y="1981200"/>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fontAlgn="auto">
              <a:spcAft>
                <a:spcPts val="0"/>
              </a:spcAft>
              <a:defRPr/>
            </a:pPr>
            <a:r>
              <a:rPr lang="en-US" b="1" dirty="0" smtClean="0"/>
              <a:t>Unconditional Election</a:t>
            </a:r>
            <a:endParaRPr lang="en-US" b="1" dirty="0"/>
          </a:p>
        </p:txBody>
      </p:sp>
      <p:sp>
        <p:nvSpPr>
          <p:cNvPr id="3" name="Content Placeholder 2"/>
          <p:cNvSpPr>
            <a:spLocks noGrp="1"/>
          </p:cNvSpPr>
          <p:nvPr>
            <p:ph idx="1"/>
          </p:nvPr>
        </p:nvSpPr>
        <p:spPr>
          <a:xfrm>
            <a:off x="457200" y="2971800"/>
            <a:ext cx="8382000" cy="3657600"/>
          </a:xfrm>
        </p:spPr>
        <p:txBody>
          <a:bodyPr>
            <a:normAutofit fontScale="70000" lnSpcReduction="20000"/>
          </a:bodyPr>
          <a:lstStyle/>
          <a:p>
            <a:pPr fontAlgn="auto">
              <a:spcAft>
                <a:spcPts val="0"/>
              </a:spcAft>
              <a:buFont typeface="Wingdings 2"/>
              <a:buNone/>
              <a:defRPr/>
            </a:pPr>
            <a:r>
              <a:rPr lang="en-US" i="1" dirty="0" smtClean="0"/>
              <a:t>Who </a:t>
            </a:r>
            <a:r>
              <a:rPr lang="en-US" i="1" dirty="0"/>
              <a:t>did the choosing?  When?  On </a:t>
            </a:r>
            <a:r>
              <a:rPr lang="en-US" i="1" dirty="0" smtClean="0"/>
              <a:t>what basis?</a:t>
            </a:r>
          </a:p>
          <a:p>
            <a:pPr fontAlgn="auto">
              <a:spcAft>
                <a:spcPts val="0"/>
              </a:spcAft>
              <a:buFont typeface="Wingdings 2"/>
              <a:buNone/>
              <a:defRPr/>
            </a:pPr>
            <a:endParaRPr lang="en-US" i="1" dirty="0" smtClean="0"/>
          </a:p>
          <a:p>
            <a:pPr>
              <a:defRPr/>
            </a:pPr>
            <a:r>
              <a:rPr lang="en-US" dirty="0"/>
              <a:t>Ephesians 1:3-5, </a:t>
            </a:r>
            <a:r>
              <a:rPr lang="en-US" dirty="0" smtClean="0"/>
              <a:t>11 </a:t>
            </a:r>
            <a:r>
              <a:rPr lang="en-US" dirty="0" smtClean="0"/>
              <a:t>- </a:t>
            </a:r>
            <a:r>
              <a:rPr lang="en-US" dirty="0" smtClean="0"/>
              <a:t>“…He </a:t>
            </a:r>
            <a:r>
              <a:rPr lang="en-US" dirty="0"/>
              <a:t>chose us in Him </a:t>
            </a:r>
            <a:r>
              <a:rPr lang="en-US" i="1" dirty="0"/>
              <a:t>before the foundation of the world</a:t>
            </a:r>
            <a:r>
              <a:rPr lang="en-US" dirty="0"/>
              <a:t>, that we should be holy and blameless before Him.  In love He predestined us for adoption as sons through Jesus Christ, </a:t>
            </a:r>
            <a:r>
              <a:rPr lang="en-US" i="1" dirty="0"/>
              <a:t>according to the purpose of His </a:t>
            </a:r>
            <a:r>
              <a:rPr lang="en-US" i="1" dirty="0" smtClean="0"/>
              <a:t>will </a:t>
            </a:r>
            <a:r>
              <a:rPr lang="en-US" dirty="0" smtClean="0"/>
              <a:t>…</a:t>
            </a:r>
            <a:r>
              <a:rPr lang="en-US" dirty="0"/>
              <a:t>In Him we have obtained an inheritance, having been predestined according to the purpose of Him who works all things </a:t>
            </a:r>
            <a:r>
              <a:rPr lang="en-US" i="1" dirty="0"/>
              <a:t>according to the counsel of His will</a:t>
            </a:r>
            <a:r>
              <a:rPr lang="en-US" dirty="0" smtClean="0"/>
              <a:t>…”</a:t>
            </a:r>
          </a:p>
          <a:p>
            <a:pPr marL="0" indent="0">
              <a:buNone/>
              <a:defRPr/>
            </a:pPr>
            <a:r>
              <a:rPr lang="en-US" dirty="0" smtClean="0"/>
              <a:t> </a:t>
            </a:r>
            <a:endParaRPr lang="en-US" dirty="0" smtClean="0"/>
          </a:p>
          <a:p>
            <a:pPr>
              <a:defRPr/>
            </a:pPr>
            <a:r>
              <a:rPr lang="en-US" dirty="0" smtClean="0"/>
              <a:t>Acts 13:48 - “When the Gentiles heard this, they were glad and honored the word of the Lord; and </a:t>
            </a:r>
            <a:r>
              <a:rPr lang="en-US" i="1" dirty="0" smtClean="0"/>
              <a:t>all who were appointed for eternal life believed</a:t>
            </a:r>
            <a:r>
              <a:rPr lang="en-US" dirty="0" smtClean="0"/>
              <a:t>.”</a:t>
            </a:r>
            <a:endParaRPr lang="en-US" dirty="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6351"/>
            <a:ext cx="3048000" cy="170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fontAlgn="auto">
              <a:spcAft>
                <a:spcPts val="0"/>
              </a:spcAft>
              <a:defRPr/>
            </a:pPr>
            <a:r>
              <a:rPr lang="en-US" b="1" i="1" dirty="0" smtClean="0"/>
              <a:t>Is God Unjust?</a:t>
            </a:r>
            <a:endParaRPr lang="en-US" b="1" i="1" dirty="0"/>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pPr>
              <a:defRPr/>
            </a:pPr>
            <a:r>
              <a:rPr lang="en-US" dirty="0"/>
              <a:t>Romans </a:t>
            </a:r>
            <a:r>
              <a:rPr lang="en-US" dirty="0" smtClean="0"/>
              <a:t>9:6,7; 10-16 </a:t>
            </a:r>
            <a:r>
              <a:rPr lang="en-US" dirty="0"/>
              <a:t>– </a:t>
            </a:r>
            <a:r>
              <a:rPr lang="en-US" dirty="0" smtClean="0"/>
              <a:t>“…not </a:t>
            </a:r>
            <a:r>
              <a:rPr lang="en-US" dirty="0"/>
              <a:t>all who are descended from Israel belong to Israel, </a:t>
            </a:r>
            <a:r>
              <a:rPr lang="en-US" dirty="0" smtClean="0"/>
              <a:t>and </a:t>
            </a:r>
            <a:r>
              <a:rPr lang="en-US" dirty="0"/>
              <a:t>not all are children of Abraham because they are his offspring, but </a:t>
            </a:r>
            <a:r>
              <a:rPr lang="en-US" dirty="0" smtClean="0"/>
              <a:t>‘Through </a:t>
            </a:r>
            <a:r>
              <a:rPr lang="en-US" dirty="0"/>
              <a:t>Isaac shall your offspring be </a:t>
            </a:r>
            <a:r>
              <a:rPr lang="en-US" dirty="0" smtClean="0"/>
              <a:t>named’… And </a:t>
            </a:r>
            <a:r>
              <a:rPr lang="en-US" dirty="0"/>
              <a:t>not only so, but also when Rebekah had conceived children by one man, our forefather Isaac, </a:t>
            </a:r>
            <a:r>
              <a:rPr lang="en-US" dirty="0" smtClean="0"/>
              <a:t>though </a:t>
            </a:r>
            <a:r>
              <a:rPr lang="en-US" dirty="0"/>
              <a:t>they were not yet born and had done nothing either good or </a:t>
            </a:r>
            <a:r>
              <a:rPr lang="en-US" dirty="0" smtClean="0"/>
              <a:t>bad — in </a:t>
            </a:r>
            <a:r>
              <a:rPr lang="en-US" dirty="0"/>
              <a:t>order that </a:t>
            </a:r>
            <a:r>
              <a:rPr lang="en-US" i="1" dirty="0"/>
              <a:t>God's purpose of election </a:t>
            </a:r>
            <a:r>
              <a:rPr lang="en-US" dirty="0"/>
              <a:t>might continue, not because of works but because of him who calls— </a:t>
            </a:r>
            <a:r>
              <a:rPr lang="en-US" dirty="0" smtClean="0"/>
              <a:t>she </a:t>
            </a:r>
            <a:r>
              <a:rPr lang="en-US" dirty="0"/>
              <a:t>was told, </a:t>
            </a:r>
            <a:r>
              <a:rPr lang="en-US" dirty="0" smtClean="0"/>
              <a:t>‘The </a:t>
            </a:r>
            <a:r>
              <a:rPr lang="en-US" dirty="0"/>
              <a:t>older will serve the younger</a:t>
            </a:r>
            <a:r>
              <a:rPr lang="en-US" dirty="0" smtClean="0"/>
              <a:t>.’  As </a:t>
            </a:r>
            <a:r>
              <a:rPr lang="en-US" dirty="0"/>
              <a:t>it is written, </a:t>
            </a:r>
            <a:r>
              <a:rPr lang="en-US" dirty="0" smtClean="0"/>
              <a:t>‘Jacob </a:t>
            </a:r>
            <a:r>
              <a:rPr lang="en-US" dirty="0"/>
              <a:t>I loved, but Esau I hated</a:t>
            </a:r>
            <a:r>
              <a:rPr lang="en-US" dirty="0" smtClean="0"/>
              <a:t>.’  What </a:t>
            </a:r>
            <a:r>
              <a:rPr lang="en-US" dirty="0"/>
              <a:t>shall we say then? </a:t>
            </a:r>
            <a:r>
              <a:rPr lang="en-US" dirty="0" smtClean="0"/>
              <a:t> </a:t>
            </a:r>
            <a:r>
              <a:rPr lang="en-US" i="1" dirty="0" smtClean="0"/>
              <a:t>Is </a:t>
            </a:r>
            <a:r>
              <a:rPr lang="en-US" i="1" dirty="0"/>
              <a:t>there injustice on God's part? </a:t>
            </a:r>
            <a:r>
              <a:rPr lang="en-US" i="1" dirty="0" smtClean="0"/>
              <a:t> </a:t>
            </a:r>
            <a:r>
              <a:rPr lang="en-US" dirty="0" smtClean="0"/>
              <a:t>By </a:t>
            </a:r>
            <a:r>
              <a:rPr lang="en-US" dirty="0"/>
              <a:t>no means! </a:t>
            </a:r>
            <a:r>
              <a:rPr lang="en-US" dirty="0" smtClean="0"/>
              <a:t> For He </a:t>
            </a:r>
            <a:r>
              <a:rPr lang="en-US" dirty="0"/>
              <a:t>says to Moses, </a:t>
            </a:r>
            <a:r>
              <a:rPr lang="en-US" dirty="0" smtClean="0"/>
              <a:t>‘I </a:t>
            </a:r>
            <a:r>
              <a:rPr lang="en-US" dirty="0"/>
              <a:t>will have mercy on whom I have mercy, and I will have compassion on whom I have compassion</a:t>
            </a:r>
            <a:r>
              <a:rPr lang="en-US" dirty="0" smtClean="0"/>
              <a:t>.’  So </a:t>
            </a:r>
            <a:r>
              <a:rPr lang="en-US" dirty="0"/>
              <a:t>then </a:t>
            </a:r>
            <a:r>
              <a:rPr lang="en-US" i="1" dirty="0"/>
              <a:t>it depends not on human will or </a:t>
            </a:r>
            <a:r>
              <a:rPr lang="en-US" i="1" dirty="0" smtClean="0"/>
              <a:t>exertion, </a:t>
            </a:r>
            <a:r>
              <a:rPr lang="en-US" i="1" dirty="0"/>
              <a:t>but on God, who has mercy</a:t>
            </a:r>
            <a:r>
              <a:rPr lang="en-US" dirty="0"/>
              <a:t>. ”</a:t>
            </a: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28600" y="304800"/>
            <a:ext cx="4953000" cy="6248400"/>
          </a:xfrm>
        </p:spPr>
        <p:txBody>
          <a:bodyPr>
            <a:normAutofit lnSpcReduction="10000"/>
          </a:bodyPr>
          <a:lstStyle/>
          <a:p>
            <a:pPr>
              <a:buFont typeface="Arial" charset="0"/>
              <a:buNone/>
            </a:pPr>
            <a:r>
              <a:rPr lang="en-US" altLang="en-US" sz="3600" b="1" i="1" dirty="0" smtClean="0">
                <a:latin typeface="Calibri" pitchFamily="34" charset="0"/>
                <a:cs typeface="Calibri" pitchFamily="34" charset="0"/>
              </a:rPr>
              <a:t>The Order of Salvation</a:t>
            </a:r>
          </a:p>
          <a:p>
            <a:pPr>
              <a:buFont typeface="Arial" charset="0"/>
              <a:buNone/>
            </a:pPr>
            <a:endParaRPr lang="en-US" altLang="en-US" sz="2400" dirty="0" smtClean="0">
              <a:latin typeface="Calibri" pitchFamily="34" charset="0"/>
              <a:cs typeface="Calibri" pitchFamily="34" charset="0"/>
            </a:endParaRPr>
          </a:p>
          <a:p>
            <a:pPr>
              <a:buFont typeface="Arial" charset="0"/>
              <a:buNone/>
            </a:pPr>
            <a:r>
              <a:rPr lang="en-US" altLang="en-US" sz="2400" dirty="0" smtClean="0">
                <a:latin typeface="Calibri" pitchFamily="34" charset="0"/>
                <a:cs typeface="Calibri" pitchFamily="34" charset="0"/>
              </a:rPr>
              <a:t>“</a:t>
            </a:r>
            <a:r>
              <a:rPr lang="en-US" sz="2400" dirty="0" smtClean="0"/>
              <a:t>And we know that for those who love God all things work together for good, for those who are called according to His purpose.  For those whom He foreknew He also predestined to be conformed to the image of His Son, in order that He might be the firstborn among many brothers.  And those whom He predestined He also called, and those whom He called He also justified, and those whom He justified He also glorified.</a:t>
            </a:r>
            <a:r>
              <a:rPr lang="en-US" altLang="en-US" sz="2400" dirty="0" smtClean="0">
                <a:latin typeface="Calibri" pitchFamily="34" charset="0"/>
                <a:cs typeface="Calibri" pitchFamily="34" charset="0"/>
              </a:rPr>
              <a:t>.”  </a:t>
            </a:r>
            <a:r>
              <a:rPr lang="en-US" altLang="en-US" sz="2400" dirty="0" smtClean="0">
                <a:latin typeface="Calibri" pitchFamily="34" charset="0"/>
                <a:cs typeface="Calibri" pitchFamily="34" charset="0"/>
              </a:rPr>
              <a:t>				Romans 8:28-30</a:t>
            </a:r>
          </a:p>
        </p:txBody>
      </p:sp>
      <p:sp>
        <p:nvSpPr>
          <p:cNvPr id="5" name="Rectangle 4"/>
          <p:cNvSpPr/>
          <p:nvPr/>
        </p:nvSpPr>
        <p:spPr>
          <a:xfrm>
            <a:off x="5562600" y="152400"/>
            <a:ext cx="3352800" cy="6555641"/>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Calling</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Regeneration</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Faith &amp; Repentance</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Justification</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Adoption</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Sanctification</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Perseverance</a:t>
            </a:r>
          </a:p>
          <a:p>
            <a:pPr algn="ctr" fontAlgn="auto">
              <a:spcBef>
                <a:spcPts val="0"/>
              </a:spcBef>
              <a:spcAft>
                <a:spcPts val="0"/>
              </a:spcAft>
              <a:defRPr/>
            </a:pP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fontAlgn="auto">
              <a:spcBef>
                <a:spcPts val="0"/>
              </a:spcBef>
              <a:spcAft>
                <a:spcPts val="0"/>
              </a:spcAf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Glorification</a:t>
            </a:r>
          </a:p>
        </p:txBody>
      </p:sp>
      <p:sp>
        <p:nvSpPr>
          <p:cNvPr id="6" name="Down Arrow 5"/>
          <p:cNvSpPr/>
          <p:nvPr/>
        </p:nvSpPr>
        <p:spPr>
          <a:xfrm>
            <a:off x="7162800" y="6096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own Arrow 7"/>
          <p:cNvSpPr/>
          <p:nvPr/>
        </p:nvSpPr>
        <p:spPr>
          <a:xfrm>
            <a:off x="7162800" y="14478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a:off x="7162800" y="2362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p:cNvSpPr/>
          <p:nvPr/>
        </p:nvSpPr>
        <p:spPr>
          <a:xfrm>
            <a:off x="7162800" y="3124200"/>
            <a:ext cx="76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own Arrow 11"/>
          <p:cNvSpPr/>
          <p:nvPr/>
        </p:nvSpPr>
        <p:spPr>
          <a:xfrm>
            <a:off x="7162800" y="40386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7162800" y="48768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7162800" y="5715000"/>
            <a:ext cx="76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93775"/>
          </a:xfrm>
        </p:spPr>
        <p:txBody>
          <a:bodyPr/>
          <a:lstStyle/>
          <a:p>
            <a:pPr fontAlgn="auto">
              <a:spcAft>
                <a:spcPts val="0"/>
              </a:spcAft>
              <a:defRPr/>
            </a:pPr>
            <a:r>
              <a:rPr lang="en-US" b="1" dirty="0" smtClean="0"/>
              <a:t>The Doctrines of Grace, Part I</a:t>
            </a:r>
            <a:endParaRPr lang="en-US" b="1" dirty="0"/>
          </a:p>
        </p:txBody>
      </p:sp>
      <p:sp>
        <p:nvSpPr>
          <p:cNvPr id="3" name="Subtitle 2"/>
          <p:cNvSpPr>
            <a:spLocks noGrp="1"/>
          </p:cNvSpPr>
          <p:nvPr>
            <p:ph type="subTitle" idx="1"/>
          </p:nvPr>
        </p:nvSpPr>
        <p:spPr>
          <a:xfrm>
            <a:off x="1371600" y="4648200"/>
            <a:ext cx="6400800" cy="1981200"/>
          </a:xfrm>
        </p:spPr>
        <p:txBody>
          <a:bodyPr>
            <a:normAutofit fontScale="85000" lnSpcReduction="20000"/>
          </a:bodyPr>
          <a:lstStyle/>
          <a:p>
            <a:pPr>
              <a:defRPr/>
            </a:pPr>
            <a:r>
              <a:rPr lang="en-US" sz="2400" dirty="0" smtClean="0"/>
              <a:t>“The </a:t>
            </a:r>
            <a:r>
              <a:rPr lang="en-US" sz="2400" dirty="0"/>
              <a:t>central truth of God’s saving grace is succinctly stated in the assertion, </a:t>
            </a:r>
            <a:r>
              <a:rPr lang="en-US" sz="2400" dirty="0" smtClean="0"/>
              <a:t>‘Salvation </a:t>
            </a:r>
            <a:r>
              <a:rPr lang="en-US" sz="2400" dirty="0"/>
              <a:t>is of the Lord</a:t>
            </a:r>
            <a:r>
              <a:rPr lang="en-US" sz="2400" dirty="0" smtClean="0"/>
              <a:t>.’  </a:t>
            </a:r>
            <a:r>
              <a:rPr lang="en-US" sz="2400" dirty="0"/>
              <a:t>This strong declaration means that every aspect of man’s salvation is from God and is entirely dependent upon God. </a:t>
            </a:r>
            <a:r>
              <a:rPr lang="en-US" sz="2400" dirty="0" smtClean="0"/>
              <a:t> The </a:t>
            </a:r>
            <a:r>
              <a:rPr lang="en-US" sz="2400" dirty="0"/>
              <a:t>only contribution that we make is the sin that was laid upon Jesus Christ at the cross</a:t>
            </a:r>
            <a:r>
              <a:rPr lang="en-US" sz="2400" dirty="0" smtClean="0"/>
              <a:t>.”  </a:t>
            </a:r>
          </a:p>
          <a:p>
            <a:pPr>
              <a:defRPr/>
            </a:pPr>
            <a:r>
              <a:rPr lang="en-US" sz="2400" dirty="0" smtClean="0"/>
              <a:t>Steven Lawson</a:t>
            </a:r>
            <a:endParaRPr lang="en-US" sz="2400" dirty="0"/>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3581400" cy="301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Augustine and </a:t>
            </a:r>
            <a:r>
              <a:rPr lang="en-US" b="1" dirty="0" smtClean="0"/>
              <a:t>Pelagius</a:t>
            </a:r>
            <a:endParaRPr lang="en-US" b="1" dirty="0"/>
          </a:p>
        </p:txBody>
      </p:sp>
      <p:sp>
        <p:nvSpPr>
          <p:cNvPr id="3" name="Content Placeholder 2"/>
          <p:cNvSpPr>
            <a:spLocks noGrp="1"/>
          </p:cNvSpPr>
          <p:nvPr>
            <p:ph idx="1"/>
          </p:nvPr>
        </p:nvSpPr>
        <p:spPr>
          <a:xfrm>
            <a:off x="304800" y="1554163"/>
            <a:ext cx="4572000" cy="4770437"/>
          </a:xfrm>
        </p:spPr>
        <p:txBody>
          <a:bodyPr>
            <a:normAutofit fontScale="92500" lnSpcReduction="10000"/>
          </a:bodyPr>
          <a:lstStyle/>
          <a:p>
            <a:pPr>
              <a:defRPr/>
            </a:pPr>
            <a:r>
              <a:rPr lang="en-US" dirty="0" smtClean="0"/>
              <a:t>Pelagius (354-420 AD) – an ascetic; denied original sin; taught that man had free will, and could avoid sin and please God by his own efforts</a:t>
            </a:r>
          </a:p>
          <a:p>
            <a:pPr lvl="1">
              <a:defRPr/>
            </a:pPr>
            <a:r>
              <a:rPr lang="en-US" dirty="0" smtClean="0"/>
              <a:t>Teachings spread rapidly</a:t>
            </a:r>
          </a:p>
          <a:p>
            <a:pPr>
              <a:defRPr/>
            </a:pPr>
            <a:r>
              <a:rPr lang="en-US" dirty="0" smtClean="0"/>
              <a:t>Augustine (354-430) led the defense of the Gospel against Pelagius’ teachings</a:t>
            </a:r>
            <a:endParaRPr lang="en-US" dirty="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52800"/>
            <a:ext cx="23479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pPr fontAlgn="auto">
              <a:spcAft>
                <a:spcPts val="0"/>
              </a:spcAft>
              <a:defRPr/>
            </a:pPr>
            <a:r>
              <a:rPr lang="en-US" b="1" dirty="0" smtClean="0"/>
              <a:t>The Protestant </a:t>
            </a:r>
            <a:r>
              <a:rPr lang="en-US" b="1" dirty="0" err="1" smtClean="0"/>
              <a:t>Refomation</a:t>
            </a:r>
            <a:endParaRPr lang="en-US" b="1" dirty="0"/>
          </a:p>
        </p:txBody>
      </p:sp>
      <p:sp>
        <p:nvSpPr>
          <p:cNvPr id="3" name="Content Placeholder 2"/>
          <p:cNvSpPr>
            <a:spLocks noGrp="1"/>
          </p:cNvSpPr>
          <p:nvPr>
            <p:ph idx="1"/>
          </p:nvPr>
        </p:nvSpPr>
        <p:spPr>
          <a:xfrm>
            <a:off x="304800" y="1662112"/>
            <a:ext cx="4724400" cy="4648200"/>
          </a:xfrm>
        </p:spPr>
        <p:txBody>
          <a:bodyPr>
            <a:normAutofit/>
          </a:bodyPr>
          <a:lstStyle/>
          <a:p>
            <a:pPr>
              <a:defRPr/>
            </a:pPr>
            <a:r>
              <a:rPr lang="en-US" dirty="0" smtClean="0"/>
              <a:t>Martin Luther – 1483-1546</a:t>
            </a:r>
          </a:p>
          <a:p>
            <a:pPr lvl="1">
              <a:defRPr/>
            </a:pPr>
            <a:r>
              <a:rPr lang="en-US" dirty="0" smtClean="0"/>
              <a:t>1525 – </a:t>
            </a:r>
            <a:r>
              <a:rPr lang="en-US" u="sng" dirty="0" smtClean="0"/>
              <a:t>On the Bondage of the Will</a:t>
            </a:r>
          </a:p>
          <a:p>
            <a:pPr>
              <a:defRPr/>
            </a:pPr>
            <a:r>
              <a:rPr lang="en-US" dirty="0" smtClean="0"/>
              <a:t>John </a:t>
            </a:r>
            <a:r>
              <a:rPr lang="en-US" dirty="0" smtClean="0"/>
              <a:t>Calvin </a:t>
            </a:r>
            <a:r>
              <a:rPr lang="en-US" dirty="0" smtClean="0"/>
              <a:t>– 1509-1564</a:t>
            </a:r>
          </a:p>
          <a:p>
            <a:pPr lvl="1">
              <a:defRPr/>
            </a:pPr>
            <a:r>
              <a:rPr lang="en-US" dirty="0" smtClean="0"/>
              <a:t>1536 </a:t>
            </a:r>
            <a:r>
              <a:rPr lang="en-US" dirty="0" smtClean="0"/>
              <a:t>– 1</a:t>
            </a:r>
            <a:r>
              <a:rPr lang="en-US" baseline="30000" dirty="0" smtClean="0"/>
              <a:t>st</a:t>
            </a:r>
            <a:r>
              <a:rPr lang="en-US" dirty="0" smtClean="0"/>
              <a:t> edition of </a:t>
            </a:r>
            <a:r>
              <a:rPr lang="en-US" u="sng" dirty="0" smtClean="0"/>
              <a:t>Institutes </a:t>
            </a:r>
            <a:r>
              <a:rPr lang="en-US" u="sng" dirty="0" smtClean="0"/>
              <a:t>of the Christian </a:t>
            </a:r>
            <a:r>
              <a:rPr lang="en-US" u="sng" dirty="0" smtClean="0"/>
              <a:t>Religion</a:t>
            </a:r>
            <a:r>
              <a:rPr lang="en-US" dirty="0" smtClean="0"/>
              <a:t> </a:t>
            </a:r>
            <a:r>
              <a:rPr lang="en-US" dirty="0" smtClean="0"/>
              <a:t>– 1</a:t>
            </a:r>
            <a:r>
              <a:rPr lang="en-US" baseline="30000" dirty="0" smtClean="0"/>
              <a:t>st</a:t>
            </a:r>
            <a:r>
              <a:rPr lang="en-US" dirty="0" smtClean="0"/>
              <a:t> systematic theology</a:t>
            </a:r>
            <a:endParaRPr lang="en-US" dirty="0"/>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333" y="1371599"/>
            <a:ext cx="2432198"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2405063" cy="297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4876800" cy="6629400"/>
          </a:xfrm>
        </p:spPr>
        <p:txBody>
          <a:bodyPr>
            <a:normAutofit fontScale="77500" lnSpcReduction="20000"/>
          </a:bodyPr>
          <a:lstStyle/>
          <a:p>
            <a:pPr>
              <a:defRPr/>
            </a:pPr>
            <a:r>
              <a:rPr lang="en-US" dirty="0" smtClean="0"/>
              <a:t>Late 1500’s - Lutherans and Anabaptists move in semi-</a:t>
            </a:r>
            <a:r>
              <a:rPr lang="en-US" dirty="0" err="1" smtClean="0"/>
              <a:t>Pelagian</a:t>
            </a:r>
            <a:r>
              <a:rPr lang="en-US" dirty="0" smtClean="0"/>
              <a:t> direction</a:t>
            </a:r>
          </a:p>
          <a:p>
            <a:pPr>
              <a:defRPr/>
            </a:pPr>
            <a:r>
              <a:rPr lang="en-US" dirty="0" smtClean="0"/>
              <a:t>Doctrinal dispute in the Netherlands</a:t>
            </a:r>
          </a:p>
          <a:p>
            <a:pPr lvl="1">
              <a:defRPr/>
            </a:pPr>
            <a:r>
              <a:rPr lang="en-US" dirty="0" err="1" smtClean="0"/>
              <a:t>Jacobus</a:t>
            </a:r>
            <a:r>
              <a:rPr lang="en-US" dirty="0" smtClean="0"/>
              <a:t> Arminius – professor at University of Leyden (1603-1609); studied at The Geneva Academy</a:t>
            </a:r>
          </a:p>
          <a:p>
            <a:pPr lvl="1">
              <a:defRPr/>
            </a:pPr>
            <a:r>
              <a:rPr lang="en-US" dirty="0" smtClean="0"/>
              <a:t>Taught election based upon foreknowledge, dependent on faith; “</a:t>
            </a:r>
            <a:r>
              <a:rPr lang="en-US" dirty="0" err="1" smtClean="0"/>
              <a:t>prevenient</a:t>
            </a:r>
            <a:r>
              <a:rPr lang="en-US" dirty="0" smtClean="0"/>
              <a:t> grace”</a:t>
            </a:r>
          </a:p>
          <a:p>
            <a:pPr>
              <a:defRPr/>
            </a:pPr>
            <a:r>
              <a:rPr lang="en-US" dirty="0" smtClean="0"/>
              <a:t>The Synod of Dort –    1618-19</a:t>
            </a:r>
          </a:p>
          <a:p>
            <a:pPr lvl="1">
              <a:defRPr/>
            </a:pPr>
            <a:r>
              <a:rPr lang="en-US" dirty="0" smtClean="0"/>
              <a:t>“</a:t>
            </a:r>
            <a:r>
              <a:rPr lang="en-US" dirty="0" err="1" smtClean="0"/>
              <a:t>Arminians</a:t>
            </a:r>
            <a:r>
              <a:rPr lang="en-US" dirty="0" smtClean="0"/>
              <a:t>” present “the Remonstrance” with five points of </a:t>
            </a:r>
            <a:r>
              <a:rPr lang="en-US" dirty="0" err="1" smtClean="0"/>
              <a:t>Arminian</a:t>
            </a:r>
            <a:r>
              <a:rPr lang="en-US" dirty="0" smtClean="0"/>
              <a:t> doctrine</a:t>
            </a:r>
          </a:p>
          <a:p>
            <a:pPr lvl="1">
              <a:defRPr/>
            </a:pPr>
            <a:r>
              <a:rPr lang="en-US" dirty="0" smtClean="0"/>
              <a:t>Synod rejects </a:t>
            </a:r>
            <a:r>
              <a:rPr lang="en-US" dirty="0" err="1" smtClean="0"/>
              <a:t>Arminianism</a:t>
            </a:r>
            <a:r>
              <a:rPr lang="en-US" dirty="0" smtClean="0"/>
              <a:t> as heresy, responds with “the five points of Calvinism” – T.U.L.I.P.</a:t>
            </a:r>
            <a:endParaRPr lang="en-US" dirty="0"/>
          </a:p>
          <a:p>
            <a:pPr>
              <a:defRPr/>
            </a:pPr>
            <a:r>
              <a:rPr lang="en-US" dirty="0" smtClean="0"/>
              <a:t>Methodist </a:t>
            </a:r>
            <a:r>
              <a:rPr lang="en-US" dirty="0" smtClean="0"/>
              <a:t>&amp; Anabaptist Movements </a:t>
            </a:r>
            <a:r>
              <a:rPr lang="en-US" dirty="0" smtClean="0"/>
              <a:t>– spread Arminianism throughout U.S.</a:t>
            </a:r>
            <a:endParaRPr lang="en-US"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657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709"/>
          <a:stretch/>
        </p:blipFill>
        <p:spPr bwMode="auto">
          <a:xfrm>
            <a:off x="1066800" y="188913"/>
            <a:ext cx="7086600" cy="647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588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fontAlgn="auto">
              <a:spcAft>
                <a:spcPts val="0"/>
              </a:spcAft>
              <a:defRPr/>
            </a:pPr>
            <a:r>
              <a:rPr lang="en-US" b="1" dirty="0" smtClean="0"/>
              <a:t>Sovereignty and Salvation</a:t>
            </a:r>
            <a:endParaRPr lang="en-US" b="1" dirty="0"/>
          </a:p>
        </p:txBody>
      </p:sp>
      <p:sp>
        <p:nvSpPr>
          <p:cNvPr id="11267" name="Content Placeholder 2"/>
          <p:cNvSpPr>
            <a:spLocks noGrp="1"/>
          </p:cNvSpPr>
          <p:nvPr>
            <p:ph idx="1"/>
          </p:nvPr>
        </p:nvSpPr>
        <p:spPr>
          <a:xfrm>
            <a:off x="297939" y="4343400"/>
            <a:ext cx="8476811" cy="1981200"/>
          </a:xfrm>
        </p:spPr>
        <p:txBody>
          <a:bodyPr>
            <a:normAutofit fontScale="70000" lnSpcReduction="20000"/>
          </a:bodyPr>
          <a:lstStyle/>
          <a:p>
            <a:r>
              <a:rPr lang="en-US" dirty="0" smtClean="0"/>
              <a:t>“The illusoriness of free will is as certain a fact, to my mind, as the truth of evolution.”  			           </a:t>
            </a:r>
            <a:r>
              <a:rPr lang="en-US" i="1" dirty="0" smtClean="0"/>
              <a:t>Sam Harris, atheist author</a:t>
            </a:r>
          </a:p>
          <a:p>
            <a:pPr marL="0" indent="0">
              <a:buNone/>
            </a:pPr>
            <a:endParaRPr lang="en-US" altLang="en-US" dirty="0" smtClean="0"/>
          </a:p>
          <a:p>
            <a:r>
              <a:rPr lang="en-US" altLang="en-US" dirty="0" smtClean="0"/>
              <a:t>Westminster Confession of Faith (1646), </a:t>
            </a:r>
            <a:r>
              <a:rPr lang="en-US" altLang="en-US" dirty="0" smtClean="0"/>
              <a:t>chapter III, paragraph I – “</a:t>
            </a:r>
            <a:r>
              <a:rPr lang="en-US" altLang="en-US" i="1" dirty="0" smtClean="0"/>
              <a:t>God, from all eternity, did, by the wise and holy counsel of His own will, freely, and unchangeably ordain whatsoever comes to pass…”</a:t>
            </a:r>
            <a:endParaRPr lang="en-US" altLang="en-US" dirty="0" smtClean="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66421"/>
          <a:stretch/>
        </p:blipFill>
        <p:spPr bwMode="auto">
          <a:xfrm>
            <a:off x="3081931" y="1288210"/>
            <a:ext cx="2908828" cy="274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92162"/>
          </a:xfrm>
        </p:spPr>
        <p:txBody>
          <a:bodyPr/>
          <a:lstStyle/>
          <a:p>
            <a:pPr eaLnBrk="1" hangingPunct="1"/>
            <a:r>
              <a:rPr lang="en-US" b="1" dirty="0" smtClean="0">
                <a:cs typeface="Times New Roman" pitchFamily="18" charset="0"/>
              </a:rPr>
              <a:t>The Tapestry of Grace</a:t>
            </a:r>
          </a:p>
        </p:txBody>
      </p:sp>
      <p:sp>
        <p:nvSpPr>
          <p:cNvPr id="18435" name="Content Placeholder 2"/>
          <p:cNvSpPr>
            <a:spLocks noGrp="1"/>
          </p:cNvSpPr>
          <p:nvPr>
            <p:ph idx="1"/>
          </p:nvPr>
        </p:nvSpPr>
        <p:spPr>
          <a:xfrm>
            <a:off x="457200" y="5029200"/>
            <a:ext cx="8153400" cy="1371600"/>
          </a:xfrm>
        </p:spPr>
        <p:txBody>
          <a:bodyPr/>
          <a:lstStyle/>
          <a:p>
            <a:pPr eaLnBrk="1" hangingPunct="1">
              <a:buFontTx/>
              <a:buNone/>
            </a:pPr>
            <a:r>
              <a:rPr lang="en-US" sz="2400" dirty="0" smtClean="0">
                <a:latin typeface="Times New Roman" pitchFamily="18" charset="0"/>
                <a:cs typeface="Times New Roman" pitchFamily="18" charset="0"/>
              </a:rPr>
              <a:t>“</a:t>
            </a:r>
            <a:r>
              <a:rPr lang="en-US" sz="2400" dirty="0" smtClean="0">
                <a:cs typeface="Times New Roman" pitchFamily="18" charset="0"/>
              </a:rPr>
              <a:t>And we know that for those who love God all things work together for good, for those who are called according to His purpose.”				                    Romans 8:28 </a:t>
            </a:r>
          </a:p>
        </p:txBody>
      </p:sp>
      <p:pic>
        <p:nvPicPr>
          <p:cNvPr id="1843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02602" y="1600197"/>
            <a:ext cx="39624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625" b="-1"/>
          <a:stretch/>
        </p:blipFill>
        <p:spPr bwMode="auto">
          <a:xfrm>
            <a:off x="4419600" y="1600198"/>
            <a:ext cx="4497958" cy="2971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24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8610600" cy="487363"/>
          </a:xfrm>
        </p:spPr>
        <p:txBody>
          <a:bodyPr>
            <a:noAutofit/>
          </a:bodyPr>
          <a:lstStyle/>
          <a:p>
            <a:pPr eaLnBrk="1" hangingPunct="1"/>
            <a:r>
              <a:rPr lang="en-US" sz="3600" b="1" dirty="0" smtClean="0">
                <a:cs typeface="Times New Roman" pitchFamily="18" charset="0"/>
              </a:rPr>
              <a:t>Sovereignty, Secondary Causes, &amp; Sin</a:t>
            </a:r>
          </a:p>
        </p:txBody>
      </p:sp>
      <p:sp>
        <p:nvSpPr>
          <p:cNvPr id="19459" name="Content Placeholder 2"/>
          <p:cNvSpPr>
            <a:spLocks noGrp="1"/>
          </p:cNvSpPr>
          <p:nvPr>
            <p:ph idx="1"/>
          </p:nvPr>
        </p:nvSpPr>
        <p:spPr>
          <a:xfrm>
            <a:off x="228600" y="914400"/>
            <a:ext cx="4953000" cy="5715000"/>
          </a:xfrm>
        </p:spPr>
        <p:txBody>
          <a:bodyPr>
            <a:normAutofit lnSpcReduction="10000"/>
          </a:bodyPr>
          <a:lstStyle/>
          <a:p>
            <a:pPr eaLnBrk="1" hangingPunct="1">
              <a:lnSpc>
                <a:spcPct val="90000"/>
              </a:lnSpc>
              <a:buFontTx/>
              <a:buNone/>
            </a:pPr>
            <a:r>
              <a:rPr lang="en-US" sz="2800" i="1" dirty="0" smtClean="0">
                <a:cs typeface="Times New Roman" pitchFamily="18" charset="0"/>
              </a:rPr>
              <a:t>God is not the Author of sin, but His plan includes our sins</a:t>
            </a:r>
          </a:p>
          <a:p>
            <a:pPr eaLnBrk="1" hangingPunct="1">
              <a:lnSpc>
                <a:spcPct val="90000"/>
              </a:lnSpc>
              <a:buFontTx/>
              <a:buNone/>
            </a:pPr>
            <a:endParaRPr lang="en-US" sz="1200" dirty="0" smtClean="0"/>
          </a:p>
          <a:p>
            <a:pPr eaLnBrk="1" hangingPunct="1">
              <a:lnSpc>
                <a:spcPct val="90000"/>
              </a:lnSpc>
              <a:buFontTx/>
              <a:buNone/>
            </a:pPr>
            <a:r>
              <a:rPr lang="en-US" sz="2400" dirty="0" smtClean="0">
                <a:cs typeface="Times New Roman" pitchFamily="18" charset="0"/>
              </a:rPr>
              <a:t>“And God sent me before you to preserve for you a remnant on earth, and to keep alive for you many survivors. </a:t>
            </a:r>
            <a:r>
              <a:rPr lang="en-US" sz="2400" i="1" dirty="0" smtClean="0">
                <a:cs typeface="Times New Roman" pitchFamily="18" charset="0"/>
              </a:rPr>
              <a:t>So it was not you who sent me here, but God. </a:t>
            </a:r>
            <a:r>
              <a:rPr lang="en-US" sz="2400" dirty="0" smtClean="0">
                <a:cs typeface="Times New Roman" pitchFamily="18" charset="0"/>
              </a:rPr>
              <a:t>He has made me a father to Pharaoh, and lord of all his house and ruler over all the land of Egypt.”         </a:t>
            </a:r>
            <a:r>
              <a:rPr lang="en-US" sz="2400" dirty="0" smtClean="0">
                <a:cs typeface="Times New Roman" pitchFamily="18" charset="0"/>
              </a:rPr>
              <a:t>     				     Genesis </a:t>
            </a:r>
            <a:r>
              <a:rPr lang="en-US" sz="2400" dirty="0" smtClean="0">
                <a:cs typeface="Times New Roman" pitchFamily="18" charset="0"/>
              </a:rPr>
              <a:t>45:8</a:t>
            </a:r>
          </a:p>
          <a:p>
            <a:pPr eaLnBrk="1" hangingPunct="1">
              <a:lnSpc>
                <a:spcPct val="90000"/>
              </a:lnSpc>
              <a:buFontTx/>
              <a:buNone/>
            </a:pPr>
            <a:endParaRPr lang="en-US" sz="2400" dirty="0" smtClean="0">
              <a:cs typeface="Times New Roman" pitchFamily="18" charset="0"/>
            </a:endParaRPr>
          </a:p>
          <a:p>
            <a:pPr eaLnBrk="1" hangingPunct="1">
              <a:lnSpc>
                <a:spcPct val="90000"/>
              </a:lnSpc>
              <a:buFontTx/>
              <a:buNone/>
            </a:pPr>
            <a:r>
              <a:rPr lang="en-US" sz="2400" dirty="0" smtClean="0">
                <a:cs typeface="Times New Roman" pitchFamily="18" charset="0"/>
              </a:rPr>
              <a:t>As for you, </a:t>
            </a:r>
            <a:r>
              <a:rPr lang="en-US" sz="2400" i="1" dirty="0" smtClean="0">
                <a:cs typeface="Times New Roman" pitchFamily="18" charset="0"/>
              </a:rPr>
              <a:t>you meant evil </a:t>
            </a:r>
            <a:r>
              <a:rPr lang="en-US" sz="2400" dirty="0" smtClean="0">
                <a:cs typeface="Times New Roman" pitchFamily="18" charset="0"/>
              </a:rPr>
              <a:t>against me, but </a:t>
            </a:r>
            <a:r>
              <a:rPr lang="en-US" sz="2400" i="1" dirty="0" smtClean="0">
                <a:cs typeface="Times New Roman" pitchFamily="18" charset="0"/>
              </a:rPr>
              <a:t>God meant it for good</a:t>
            </a:r>
            <a:r>
              <a:rPr lang="en-US" sz="2400" dirty="0" smtClean="0">
                <a:cs typeface="Times New Roman" pitchFamily="18" charset="0"/>
              </a:rPr>
              <a:t>, to bring it about that many people should be kept alive…”        </a:t>
            </a:r>
            <a:r>
              <a:rPr lang="en-US" sz="2400" dirty="0" smtClean="0">
                <a:cs typeface="Times New Roman" pitchFamily="18" charset="0"/>
              </a:rPr>
              <a:t>   </a:t>
            </a:r>
            <a:r>
              <a:rPr lang="en-US" sz="2400" dirty="0" smtClean="0">
                <a:cs typeface="Times New Roman" pitchFamily="18" charset="0"/>
              </a:rPr>
              <a:t>Genesis 50:20</a:t>
            </a:r>
          </a:p>
          <a:p>
            <a:pPr eaLnBrk="1" hangingPunct="1"/>
            <a:endParaRPr lang="en-US" dirty="0" smtClean="0"/>
          </a:p>
        </p:txBody>
      </p:sp>
      <p:pic>
        <p:nvPicPr>
          <p:cNvPr id="1946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10200" y="1295400"/>
            <a:ext cx="3429000" cy="4665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097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8805</TotalTime>
  <Words>987</Words>
  <Application>Microsoft Office PowerPoint</Application>
  <PresentationFormat>On-screen Show (4:3)</PresentationFormat>
  <Paragraphs>86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Franklin Gothic Book</vt:lpstr>
      <vt:lpstr>Arial</vt:lpstr>
      <vt:lpstr>Franklin Gothic Medium</vt:lpstr>
      <vt:lpstr>Wingdings 2</vt:lpstr>
      <vt:lpstr>Calibri</vt:lpstr>
      <vt:lpstr>Office Theme</vt:lpstr>
      <vt:lpstr>PowerPoint Presentation</vt:lpstr>
      <vt:lpstr>The Doctrines of Grace, Part I</vt:lpstr>
      <vt:lpstr>Augustine and Pelagius</vt:lpstr>
      <vt:lpstr>The Protestant Refomation</vt:lpstr>
      <vt:lpstr>PowerPoint Presentation</vt:lpstr>
      <vt:lpstr>PowerPoint Presentation</vt:lpstr>
      <vt:lpstr>Sovereignty and Salvation</vt:lpstr>
      <vt:lpstr>The Tapestry of Grace</vt:lpstr>
      <vt:lpstr>Sovereignty, Secondary Causes, &amp; Sin</vt:lpstr>
      <vt:lpstr>PowerPoint Presentation</vt:lpstr>
      <vt:lpstr>T.U.L.I.P.</vt:lpstr>
      <vt:lpstr>Total Depravity What are we capable of contributing to our salvation? </vt:lpstr>
      <vt:lpstr>PowerPoint Presentation</vt:lpstr>
      <vt:lpstr>PowerPoint Presentation</vt:lpstr>
      <vt:lpstr>PowerPoint Presentation</vt:lpstr>
      <vt:lpstr>How Free is Our Will?</vt:lpstr>
      <vt:lpstr>Unconditional Election</vt:lpstr>
      <vt:lpstr>Is God Unjust?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Points of Calvinism</dc:title>
  <dc:creator>Dan</dc:creator>
  <cp:lastModifiedBy>Dan Kiehl</cp:lastModifiedBy>
  <cp:revision>66</cp:revision>
  <dcterms:created xsi:type="dcterms:W3CDTF">2010-09-22T15:49:47Z</dcterms:created>
  <dcterms:modified xsi:type="dcterms:W3CDTF">2020-02-20T20:55:30Z</dcterms:modified>
</cp:coreProperties>
</file>