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77" r:id="rId2"/>
    <p:sldId id="278" r:id="rId3"/>
    <p:sldId id="256" r:id="rId4"/>
    <p:sldId id="276" r:id="rId5"/>
    <p:sldId id="257" r:id="rId6"/>
    <p:sldId id="258" r:id="rId7"/>
    <p:sldId id="259" r:id="rId8"/>
    <p:sldId id="260" r:id="rId9"/>
    <p:sldId id="261" r:id="rId10"/>
    <p:sldId id="268" r:id="rId11"/>
    <p:sldId id="274" r:id="rId12"/>
    <p:sldId id="275" r:id="rId13"/>
    <p:sldId id="262" r:id="rId14"/>
    <p:sldId id="266" r:id="rId15"/>
    <p:sldId id="270" r:id="rId16"/>
    <p:sldId id="273" r:id="rId17"/>
    <p:sldId id="263" r:id="rId18"/>
    <p:sldId id="265" r:id="rId19"/>
    <p:sldId id="264" r:id="rId20"/>
    <p:sldId id="269"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2754" y="-9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DD0BC7A-5D22-4FE2-AE07-8FF49B3F1007}" type="datetimeFigureOut">
              <a:rPr lang="en-US" smtClean="0"/>
              <a:t>2/2/2020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E0365C8-7B07-44C9-A868-367F6BD8AD3A}" type="slidenum">
              <a:rPr lang="en-US" smtClean="0"/>
              <a:t>‹#›</a:t>
            </a:fld>
            <a:endParaRPr lang="en-US"/>
          </a:p>
        </p:txBody>
      </p:sp>
    </p:spTree>
    <p:extLst>
      <p:ext uri="{BB962C8B-B14F-4D97-AF65-F5344CB8AC3E}">
        <p14:creationId xmlns:p14="http://schemas.microsoft.com/office/powerpoint/2010/main" val="1600526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E16095-0518-476C-9334-6CDA370FF66D}" type="datetimeFigureOut">
              <a:rPr lang="en-US"/>
              <a:pPr>
                <a:defRPr/>
              </a:pPr>
              <a:t>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C2A6C3-A381-445B-B842-5DF411FD9E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3A2423-69DB-49EB-9E74-58B4F37CFD96}" type="datetimeFigureOut">
              <a:rPr lang="en-US"/>
              <a:pPr>
                <a:defRPr/>
              </a:pPr>
              <a:t>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B96320-83D1-4BD5-9008-A90CF33E020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8589D7-BCDD-4F22-9719-7E04379BA6BB}" type="datetimeFigureOut">
              <a:rPr lang="en-US"/>
              <a:pPr>
                <a:defRPr/>
              </a:pPr>
              <a:t>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E1BA91-9873-4439-9AF7-904D872630F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72B211-AE3F-4FDB-94DC-7363285584D4}" type="datetimeFigureOut">
              <a:rPr lang="en-US"/>
              <a:pPr>
                <a:defRPr/>
              </a:pPr>
              <a:t>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E7031C-6BF5-4A8B-9BF2-ACA44DAD720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3112A90-09C8-4BEE-A629-0F3A64CAC3E5}" type="datetimeFigureOut">
              <a:rPr lang="en-US"/>
              <a:pPr>
                <a:defRPr/>
              </a:pPr>
              <a:t>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ED2AC6-C659-4838-927C-E856A36D9D1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C8544D-5F9E-4814-ACA1-32B3C8234C06}" type="datetimeFigureOut">
              <a:rPr lang="en-US"/>
              <a:pPr>
                <a:defRPr/>
              </a:pPr>
              <a:t>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678B92-6803-493F-B97A-D177CD3997C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FEBEA2C-CCCB-41F0-BD46-B9D749A80C0A}" type="datetimeFigureOut">
              <a:rPr lang="en-US"/>
              <a:pPr>
                <a:defRPr/>
              </a:pPr>
              <a:t>2/2/2020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4E2123-1F6B-4466-8D29-448C3051EE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FD3576C-60FC-403F-9F9C-F9565908D8B5}" type="datetimeFigureOut">
              <a:rPr lang="en-US"/>
              <a:pPr>
                <a:defRPr/>
              </a:pPr>
              <a:t>2/2/2020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DEC746-5F31-4A44-9F26-D5BC0BCB10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74D427-CDE7-422C-B753-95EB741488F2}" type="datetimeFigureOut">
              <a:rPr lang="en-US"/>
              <a:pPr>
                <a:defRPr/>
              </a:pPr>
              <a:t>2/2/2020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9333C17-9E02-493A-8FE7-0A3C687D66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5F5EE0-147C-4F5D-B3A3-2858A51F96C0}" type="datetimeFigureOut">
              <a:rPr lang="en-US"/>
              <a:pPr>
                <a:defRPr/>
              </a:pPr>
              <a:t>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F8D8E2-555F-4B95-A2A1-8DC6594273E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398BF7-EEB0-4C84-9D67-4F71E2C9ABE6}" type="datetimeFigureOut">
              <a:rPr lang="en-US"/>
              <a:pPr>
                <a:defRPr/>
              </a:pPr>
              <a:t>2/2/2020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259AF1-B1C1-47FC-A77E-2ED74F9E70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0C362B-35F1-448F-8C04-EB4CB666DA4E}" type="datetimeFigureOut">
              <a:rPr lang="en-US"/>
              <a:pPr>
                <a:defRPr/>
              </a:pPr>
              <a:t>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523977-F92B-42E8-9060-737990DF5F6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4912" r="14912"/>
          <a:stretch>
            <a:fillRect/>
          </a:stretch>
        </p:blipFill>
        <p:spPr>
          <a:xfrm>
            <a:off x="1066799" y="609600"/>
            <a:ext cx="6939555" cy="4800600"/>
          </a:xfrm>
        </p:spPr>
      </p:pic>
      <p:sp>
        <p:nvSpPr>
          <p:cNvPr id="6" name="Text Placeholder 5"/>
          <p:cNvSpPr>
            <a:spLocks noGrp="1"/>
          </p:cNvSpPr>
          <p:nvPr>
            <p:ph type="body" sz="half" idx="2"/>
          </p:nvPr>
        </p:nvSpPr>
        <p:spPr>
          <a:xfrm>
            <a:off x="1828800" y="5486400"/>
            <a:ext cx="5486400" cy="914400"/>
          </a:xfrm>
        </p:spPr>
        <p:txBody>
          <a:bodyPr/>
          <a:lstStyle/>
          <a:p>
            <a:pPr algn="ctr"/>
            <a:r>
              <a:rPr lang="en-US" sz="2400" b="1" dirty="0" smtClean="0">
                <a:latin typeface="Times New Roman" pitchFamily="18" charset="0"/>
                <a:cs typeface="Times New Roman" pitchFamily="18" charset="0"/>
              </a:rPr>
              <a:t>Oakwood </a:t>
            </a:r>
            <a:r>
              <a:rPr lang="en-US" sz="2400" b="1" dirty="0">
                <a:latin typeface="Times New Roman" pitchFamily="18" charset="0"/>
                <a:cs typeface="Times New Roman" pitchFamily="18" charset="0"/>
              </a:rPr>
              <a:t>Presbyterian Church</a:t>
            </a:r>
          </a:p>
          <a:p>
            <a:pPr algn="ctr"/>
            <a:r>
              <a:rPr lang="en-US" sz="2400" b="1" dirty="0">
                <a:latin typeface="Times New Roman" pitchFamily="18" charset="0"/>
                <a:cs typeface="Times New Roman" pitchFamily="18" charset="0"/>
              </a:rPr>
              <a:t>2019</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777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Plenary-Verbal Inspiration</a:t>
            </a:r>
          </a:p>
        </p:txBody>
      </p:sp>
      <p:sp>
        <p:nvSpPr>
          <p:cNvPr id="3" name="Content Placeholder 2"/>
          <p:cNvSpPr>
            <a:spLocks noGrp="1"/>
          </p:cNvSpPr>
          <p:nvPr>
            <p:ph idx="1"/>
          </p:nvPr>
        </p:nvSpPr>
        <p:spPr>
          <a:xfrm>
            <a:off x="152400" y="1143000"/>
            <a:ext cx="4724400" cy="5486400"/>
          </a:xfrm>
        </p:spPr>
        <p:txBody>
          <a:bodyPr rtlCol="0">
            <a:normAutofit fontScale="92500" lnSpcReduction="20000"/>
          </a:bodyPr>
          <a:lstStyle/>
          <a:p>
            <a:pPr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Original “autographs” – perfect in every word and every subject that they address</a:t>
            </a:r>
          </a:p>
          <a:p>
            <a:pPr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“Inspiration is that influence of the Holy Spirit which accompanied every thought, feeling, impulse, and action of the sacred writers, as they wrote the Scripture, guiding them in the selection and utterance of truth, so that the very mind of God was expressed with infallible accuracy.  The divine influence we call inspiration extended to the verbal expression of every thought, and equally to every part of Scripture, matter and form, thoughts and words, and renders the whole and every part inerrant.”  					    </a:t>
            </a:r>
            <a:r>
              <a:rPr lang="en-US" sz="2400" i="1" dirty="0" smtClean="0">
                <a:latin typeface="Times New Roman" pitchFamily="18" charset="0"/>
                <a:cs typeface="Times New Roman" pitchFamily="18" charset="0"/>
              </a:rPr>
              <a:t>A.A. Hodge</a:t>
            </a:r>
          </a:p>
        </p:txBody>
      </p:sp>
      <p:pic>
        <p:nvPicPr>
          <p:cNvPr id="8196" name="Picture 3" descr="Paul.jpg"/>
          <p:cNvPicPr>
            <a:picLocks noChangeAspect="1"/>
          </p:cNvPicPr>
          <p:nvPr/>
        </p:nvPicPr>
        <p:blipFill>
          <a:blip r:embed="rId2" cstate="print">
            <a:lum bright="20000"/>
          </a:blip>
          <a:srcRect/>
          <a:stretch>
            <a:fillRect/>
          </a:stretch>
        </p:blipFill>
        <p:spPr bwMode="auto">
          <a:xfrm>
            <a:off x="5181600" y="1752600"/>
            <a:ext cx="3679825" cy="37338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4800" b="1" dirty="0" smtClean="0">
                <a:latin typeface="Times New Roman" panose="02020603050405020304" pitchFamily="18" charset="0"/>
                <a:cs typeface="Times New Roman" panose="02020603050405020304" pitchFamily="18" charset="0"/>
              </a:rPr>
              <a:t>Infallibility</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8229600" cy="4648200"/>
          </a:xfrm>
        </p:spPr>
        <p:txBody>
          <a:bodyPr/>
          <a:lstStyle/>
          <a:p>
            <a:r>
              <a:rPr lang="en-US" sz="2400" dirty="0" smtClean="0">
                <a:latin typeface="Times New Roman"/>
              </a:rPr>
              <a:t>A stronger term than inerrancy – “incapable of deception”</a:t>
            </a:r>
          </a:p>
          <a:p>
            <a:r>
              <a:rPr lang="en-US" sz="2400" dirty="0" smtClean="0">
                <a:latin typeface="Times New Roman"/>
              </a:rPr>
              <a:t>“‘</a:t>
            </a:r>
            <a:r>
              <a:rPr lang="en-US" sz="2400" dirty="0">
                <a:latin typeface="Times New Roman"/>
              </a:rPr>
              <a:t>Inerrant’ means there are no errors; ‘infallible’ means there can be no errors</a:t>
            </a:r>
            <a:r>
              <a:rPr lang="en-US" sz="2400" dirty="0" smtClean="0">
                <a:latin typeface="Times New Roman"/>
              </a:rPr>
              <a:t>.”</a:t>
            </a:r>
          </a:p>
          <a:p>
            <a:pPr marL="0" indent="0">
              <a:buNone/>
            </a:pPr>
            <a:r>
              <a:rPr lang="en-US" sz="2400" dirty="0" smtClean="0">
                <a:latin typeface="Times New Roman"/>
              </a:rPr>
              <a:t>							</a:t>
            </a:r>
            <a:r>
              <a:rPr lang="en-US" sz="2400" i="1" dirty="0" smtClean="0">
                <a:latin typeface="Times New Roman"/>
              </a:rPr>
              <a:t>John </a:t>
            </a:r>
            <a:r>
              <a:rPr lang="en-US" sz="2400" i="1" dirty="0">
                <a:latin typeface="Times New Roman"/>
              </a:rPr>
              <a:t>Frame</a:t>
            </a:r>
            <a:endParaRPr lang="en-US" sz="2400" i="1" dirty="0" smtClean="0">
              <a:latin typeface="Times New Roman"/>
            </a:endParaRPr>
          </a:p>
          <a:p>
            <a:r>
              <a:rPr lang="en-US" sz="2400" dirty="0" smtClean="0">
                <a:latin typeface="Times New Roman"/>
              </a:rPr>
              <a:t>“We </a:t>
            </a:r>
            <a:r>
              <a:rPr lang="en-US" sz="2400" dirty="0">
                <a:latin typeface="Times New Roman"/>
              </a:rPr>
              <a:t>affirm that Scripture, having been given by divine inspiration, is infallible, so that, far from misleading us, it is true and reliable in all the matters it addresses</a:t>
            </a:r>
            <a:r>
              <a:rPr lang="en-US" sz="2400" dirty="0" smtClean="0">
                <a:latin typeface="Times New Roman"/>
              </a:rPr>
              <a:t>.” </a:t>
            </a:r>
          </a:p>
          <a:p>
            <a:r>
              <a:rPr lang="en-US" sz="2400" dirty="0" smtClean="0">
                <a:latin typeface="Times New Roman"/>
              </a:rPr>
              <a:t>“We </a:t>
            </a:r>
            <a:r>
              <a:rPr lang="en-US" sz="2400" dirty="0">
                <a:latin typeface="Times New Roman"/>
              </a:rPr>
              <a:t>deny that it is possible for the Bible to be at the same time infallible and errant in its assertions. Infallibility and inerrancy may be distinguished, but not separated</a:t>
            </a:r>
            <a:r>
              <a:rPr lang="en-US" sz="2400" dirty="0" smtClean="0">
                <a:latin typeface="Times New Roman"/>
              </a:rPr>
              <a:t>.”  </a:t>
            </a:r>
          </a:p>
          <a:p>
            <a:pPr marL="457200" lvl="1" indent="0">
              <a:buNone/>
            </a:pPr>
            <a:r>
              <a:rPr lang="en-US" sz="2400" dirty="0" smtClean="0">
                <a:latin typeface="Times New Roman"/>
              </a:rPr>
              <a:t>	        </a:t>
            </a:r>
            <a:r>
              <a:rPr lang="en-US" sz="2400" i="1" dirty="0" smtClean="0">
                <a:latin typeface="Times New Roman"/>
              </a:rPr>
              <a:t>Chicago Statement on Biblical Inerrancy, Article XI </a:t>
            </a:r>
            <a:endParaRPr lang="en-US" sz="2400" i="1" dirty="0"/>
          </a:p>
        </p:txBody>
      </p:sp>
    </p:spTree>
    <p:extLst>
      <p:ext uri="{BB962C8B-B14F-4D97-AF65-F5344CB8AC3E}">
        <p14:creationId xmlns:p14="http://schemas.microsoft.com/office/powerpoint/2010/main" val="4294852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b="1" dirty="0" smtClean="0">
                <a:latin typeface="Times New Roman" panose="02020603050405020304" pitchFamily="18" charset="0"/>
                <a:cs typeface="Times New Roman" panose="02020603050405020304" pitchFamily="18" charset="0"/>
              </a:rPr>
              <a:t>Jesus’ View of Scripture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838200"/>
            <a:ext cx="8229600" cy="5715000"/>
          </a:xfrm>
        </p:spPr>
        <p:txBody>
          <a:bodyPr/>
          <a:lstStyle/>
          <a:p>
            <a:pPr lvl="0" eaLnBrk="1" fontAlgn="auto" hangingPunct="1">
              <a:spcAft>
                <a:spcPts val="0"/>
              </a:spcAft>
              <a:buFont typeface="Arial" pitchFamily="34" charset="0"/>
              <a:buChar char="•"/>
              <a:defRPr/>
            </a:pPr>
            <a:r>
              <a:rPr lang="en-US" sz="2200" dirty="0">
                <a:latin typeface="Times New Roman" pitchFamily="18" charset="0"/>
                <a:cs typeface="Times New Roman" pitchFamily="18" charset="0"/>
              </a:rPr>
              <a:t>“For truly, I say to you, until heaven and earth pass away, not an iota, not a dot, will pass from the Law until all is accomplished.” 					                </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Matthew </a:t>
            </a:r>
            <a:r>
              <a:rPr lang="en-US" sz="2200" i="1" dirty="0">
                <a:latin typeface="Times New Roman" pitchFamily="18" charset="0"/>
                <a:cs typeface="Times New Roman" pitchFamily="18" charset="0"/>
              </a:rPr>
              <a:t>5:18</a:t>
            </a:r>
          </a:p>
          <a:p>
            <a:pPr lvl="0" eaLnBrk="1" fontAlgn="auto" hangingPunct="1">
              <a:spcAft>
                <a:spcPts val="0"/>
              </a:spcAft>
              <a:buFont typeface="Arial" pitchFamily="34" charset="0"/>
              <a:buChar char="•"/>
              <a:defRPr/>
            </a:pPr>
            <a:r>
              <a:rPr lang="en-US" sz="2200" dirty="0">
                <a:latin typeface="Times New Roman" pitchFamily="18" charset="0"/>
                <a:cs typeface="Times New Roman" pitchFamily="18" charset="0"/>
              </a:rPr>
              <a:t>“…Scripture cannot be broken…”                      </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John 10:35</a:t>
            </a:r>
          </a:p>
          <a:p>
            <a:pPr lvl="0" eaLnBrk="1" fontAlgn="auto" hangingPunct="1">
              <a:spcAft>
                <a:spcPts val="0"/>
              </a:spcAft>
              <a:buFont typeface="Arial" pitchFamily="34" charset="0"/>
              <a:buChar char="•"/>
              <a:defRPr/>
            </a:pPr>
            <a:r>
              <a:rPr lang="en-US" sz="2200" dirty="0" smtClean="0">
                <a:latin typeface="Times New Roman" pitchFamily="18" charset="0"/>
                <a:cs typeface="Times New Roman" pitchFamily="18" charset="0"/>
              </a:rPr>
              <a:t>Jesus spoke of Old Testament people and events as historical:</a:t>
            </a:r>
          </a:p>
          <a:p>
            <a:pPr lvl="1" eaLnBrk="1" fontAlgn="auto" hangingPunct="1">
              <a:spcAft>
                <a:spcPts val="0"/>
              </a:spcAft>
              <a:buFont typeface="Arial" pitchFamily="34" charset="0"/>
              <a:buChar char="•"/>
              <a:defRPr/>
            </a:pPr>
            <a:r>
              <a:rPr lang="en-US" sz="1800" dirty="0" smtClean="0">
                <a:latin typeface="Times New Roman" pitchFamily="18" charset="0"/>
                <a:cs typeface="Times New Roman" pitchFamily="18" charset="0"/>
              </a:rPr>
              <a:t>Adam &amp; Eve; Abel</a:t>
            </a:r>
          </a:p>
          <a:p>
            <a:pPr lvl="1" eaLnBrk="1" fontAlgn="auto" hangingPunct="1">
              <a:spcAft>
                <a:spcPts val="0"/>
              </a:spcAft>
              <a:buFont typeface="Arial" pitchFamily="34" charset="0"/>
              <a:buChar char="•"/>
              <a:defRPr/>
            </a:pPr>
            <a:r>
              <a:rPr lang="en-US" sz="1800" dirty="0" smtClean="0">
                <a:latin typeface="Times New Roman" pitchFamily="18" charset="0"/>
                <a:cs typeface="Times New Roman" pitchFamily="18" charset="0"/>
              </a:rPr>
              <a:t>Noah</a:t>
            </a:r>
          </a:p>
          <a:p>
            <a:pPr lvl="1" eaLnBrk="1" fontAlgn="auto" hangingPunct="1">
              <a:spcAft>
                <a:spcPts val="0"/>
              </a:spcAft>
              <a:buFont typeface="Arial" pitchFamily="34" charset="0"/>
              <a:buChar char="•"/>
              <a:defRPr/>
            </a:pPr>
            <a:r>
              <a:rPr lang="en-US" sz="1800" dirty="0" smtClean="0">
                <a:latin typeface="Times New Roman" pitchFamily="18" charset="0"/>
                <a:cs typeface="Times New Roman" pitchFamily="18" charset="0"/>
              </a:rPr>
              <a:t>Abraham</a:t>
            </a:r>
          </a:p>
          <a:p>
            <a:pPr lvl="1" eaLnBrk="1" fontAlgn="auto" hangingPunct="1">
              <a:spcAft>
                <a:spcPts val="0"/>
              </a:spcAft>
              <a:buFont typeface="Arial" pitchFamily="34" charset="0"/>
              <a:buChar char="•"/>
              <a:defRPr/>
            </a:pPr>
            <a:r>
              <a:rPr lang="en-US" sz="1800" dirty="0" smtClean="0">
                <a:latin typeface="Times New Roman" pitchFamily="18" charset="0"/>
                <a:cs typeface="Times New Roman" pitchFamily="18" charset="0"/>
              </a:rPr>
              <a:t>Moses – wrote the </a:t>
            </a:r>
            <a:r>
              <a:rPr lang="en-US" sz="1800" dirty="0" err="1" smtClean="0">
                <a:latin typeface="Times New Roman" pitchFamily="18" charset="0"/>
                <a:cs typeface="Times New Roman" pitchFamily="18" charset="0"/>
              </a:rPr>
              <a:t>Penteteuch</a:t>
            </a:r>
            <a:endParaRPr lang="en-US" sz="1800" dirty="0" smtClean="0">
              <a:latin typeface="Times New Roman" pitchFamily="18" charset="0"/>
              <a:cs typeface="Times New Roman" pitchFamily="18" charset="0"/>
            </a:endParaRPr>
          </a:p>
          <a:p>
            <a:pPr lvl="1" eaLnBrk="1" fontAlgn="auto" hangingPunct="1">
              <a:spcAft>
                <a:spcPts val="0"/>
              </a:spcAft>
              <a:buFont typeface="Arial" pitchFamily="34" charset="0"/>
              <a:buChar char="•"/>
              <a:defRPr/>
            </a:pPr>
            <a:r>
              <a:rPr lang="en-US" sz="1800" dirty="0" smtClean="0">
                <a:latin typeface="Times New Roman" pitchFamily="18" charset="0"/>
                <a:cs typeface="Times New Roman" pitchFamily="18" charset="0"/>
              </a:rPr>
              <a:t>Jonah</a:t>
            </a:r>
          </a:p>
          <a:p>
            <a:pPr lvl="1" eaLnBrk="1" fontAlgn="auto" hangingPunct="1">
              <a:spcAft>
                <a:spcPts val="0"/>
              </a:spcAft>
              <a:buFont typeface="Arial" pitchFamily="34" charset="0"/>
              <a:buChar char="•"/>
              <a:defRPr/>
            </a:pPr>
            <a:r>
              <a:rPr lang="en-US" sz="1800" dirty="0" smtClean="0">
                <a:latin typeface="Times New Roman" pitchFamily="18" charset="0"/>
                <a:cs typeface="Times New Roman" pitchFamily="18" charset="0"/>
              </a:rPr>
              <a:t>Isaiah</a:t>
            </a:r>
          </a:p>
          <a:p>
            <a:pPr eaLnBrk="1" fontAlgn="auto" hangingPunct="1">
              <a:spcAft>
                <a:spcPts val="0"/>
              </a:spcAft>
              <a:buFont typeface="Arial" pitchFamily="34" charset="0"/>
              <a:buChar char="•"/>
              <a:defRPr/>
            </a:pPr>
            <a:r>
              <a:rPr lang="en-US" sz="2200" dirty="0">
                <a:latin typeface="Times New Roman" pitchFamily="18" charset="0"/>
                <a:cs typeface="Times New Roman" pitchFamily="18" charset="0"/>
              </a:rPr>
              <a:t>“Then </a:t>
            </a:r>
            <a:r>
              <a:rPr lang="en-US" sz="2200" dirty="0" smtClean="0">
                <a:latin typeface="Times New Roman" pitchFamily="18" charset="0"/>
                <a:cs typeface="Times New Roman" pitchFamily="18" charset="0"/>
              </a:rPr>
              <a:t>He </a:t>
            </a:r>
            <a:r>
              <a:rPr lang="en-US" sz="2200" dirty="0">
                <a:latin typeface="Times New Roman" pitchFamily="18" charset="0"/>
                <a:cs typeface="Times New Roman" pitchFamily="18" charset="0"/>
              </a:rPr>
              <a:t>said to them, </a:t>
            </a:r>
            <a:r>
              <a:rPr lang="en-US" sz="2200" dirty="0" smtClean="0">
                <a:latin typeface="Times New Roman" pitchFamily="18" charset="0"/>
                <a:cs typeface="Times New Roman" pitchFamily="18" charset="0"/>
              </a:rPr>
              <a:t>‘These </a:t>
            </a:r>
            <a:r>
              <a:rPr lang="en-US" sz="2200" dirty="0">
                <a:latin typeface="Times New Roman" pitchFamily="18" charset="0"/>
                <a:cs typeface="Times New Roman" pitchFamily="18" charset="0"/>
              </a:rPr>
              <a:t>are my words that I spoke to you while I was still with you, that everything written about </a:t>
            </a:r>
            <a:r>
              <a:rPr lang="en-US" sz="2200" dirty="0" smtClean="0">
                <a:latin typeface="Times New Roman" pitchFamily="18" charset="0"/>
                <a:cs typeface="Times New Roman" pitchFamily="18" charset="0"/>
              </a:rPr>
              <a:t>Me </a:t>
            </a:r>
            <a:r>
              <a:rPr lang="en-US" sz="2200" dirty="0">
                <a:latin typeface="Times New Roman" pitchFamily="18" charset="0"/>
                <a:cs typeface="Times New Roman" pitchFamily="18" charset="0"/>
              </a:rPr>
              <a:t>in the Law of Moses and the Prophets and the Psalms must be fulfilled</a:t>
            </a:r>
            <a:r>
              <a:rPr lang="en-US" sz="2200" dirty="0" smtClean="0">
                <a:latin typeface="Times New Roman" pitchFamily="18" charset="0"/>
                <a:cs typeface="Times New Roman" pitchFamily="18" charset="0"/>
              </a:rPr>
              <a:t>.’ Then He </a:t>
            </a:r>
            <a:r>
              <a:rPr lang="en-US" sz="2200" dirty="0">
                <a:latin typeface="Times New Roman" pitchFamily="18" charset="0"/>
                <a:cs typeface="Times New Roman" pitchFamily="18" charset="0"/>
              </a:rPr>
              <a:t>opened their minds to understand the </a:t>
            </a:r>
            <a:r>
              <a:rPr lang="en-US" sz="2200" dirty="0" smtClean="0">
                <a:latin typeface="Times New Roman" pitchFamily="18" charset="0"/>
                <a:cs typeface="Times New Roman" pitchFamily="18" charset="0"/>
              </a:rPr>
              <a:t>Scriptures…”</a:t>
            </a:r>
          </a:p>
          <a:p>
            <a:pPr marL="0" indent="0" eaLnBrk="1" fontAlgn="auto" hangingPunct="1">
              <a:spcAft>
                <a:spcPts val="0"/>
              </a:spcAft>
              <a:buNone/>
              <a:defRPr/>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Luke 24:44,45</a:t>
            </a:r>
            <a:endParaRPr lang="en-US" sz="2200" i="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468939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1"/>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Prophets’ &amp; Apostles’ View</a:t>
            </a:r>
          </a:p>
        </p:txBody>
      </p:sp>
      <p:sp>
        <p:nvSpPr>
          <p:cNvPr id="3" name="Content Placeholder 2"/>
          <p:cNvSpPr>
            <a:spLocks noGrp="1"/>
          </p:cNvSpPr>
          <p:nvPr>
            <p:ph idx="1"/>
          </p:nvPr>
        </p:nvSpPr>
        <p:spPr>
          <a:xfrm>
            <a:off x="304800" y="990600"/>
            <a:ext cx="8534400" cy="5638800"/>
          </a:xfrm>
        </p:spPr>
        <p:txBody>
          <a:bodyPr rtlCol="0">
            <a:normAutofit/>
          </a:bodyPr>
          <a:lstStyle/>
          <a:p>
            <a:pPr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“Thus says the Lord…”                                             </a:t>
            </a:r>
            <a:r>
              <a:rPr lang="en-US" sz="2400" i="1" dirty="0" smtClean="0">
                <a:latin typeface="Times New Roman" pitchFamily="18" charset="0"/>
                <a:cs typeface="Times New Roman" pitchFamily="18" charset="0"/>
              </a:rPr>
              <a:t>Isaiah 45:14</a:t>
            </a:r>
          </a:p>
          <a:p>
            <a:pPr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“…when you received the word of God, which you heard from us, you accepted it not as the word of men but </a:t>
            </a:r>
            <a:r>
              <a:rPr lang="en-US" sz="2400" b="1" dirty="0" smtClean="0">
                <a:latin typeface="Times New Roman" pitchFamily="18" charset="0"/>
                <a:cs typeface="Times New Roman" pitchFamily="18" charset="0"/>
              </a:rPr>
              <a:t>as what it really is, the word of God</a:t>
            </a:r>
            <a:r>
              <a:rPr lang="en-US" sz="2400" dirty="0" smtClean="0">
                <a:latin typeface="Times New Roman" pitchFamily="18" charset="0"/>
                <a:cs typeface="Times New Roman" pitchFamily="18" charset="0"/>
              </a:rPr>
              <a:t>, which is at work in you believers.”               						   </a:t>
            </a:r>
            <a:r>
              <a:rPr lang="en-US" sz="2400" i="1" dirty="0" smtClean="0">
                <a:latin typeface="Times New Roman" pitchFamily="18" charset="0"/>
                <a:cs typeface="Times New Roman" pitchFamily="18" charset="0"/>
              </a:rPr>
              <a:t>I Thessalonians 2:13</a:t>
            </a:r>
          </a:p>
          <a:p>
            <a:pPr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“…just as our beloved brother Paul also wrote to you according to the wisdom given him, as he does in all his letters when he speaks in them of these matters. There are some things in them that are hard to understand, which the ignorant and unstable twist to their own destruction, </a:t>
            </a:r>
            <a:r>
              <a:rPr lang="en-US" sz="2400" b="1" dirty="0" smtClean="0">
                <a:latin typeface="Times New Roman" pitchFamily="18" charset="0"/>
                <a:cs typeface="Times New Roman" pitchFamily="18" charset="0"/>
              </a:rPr>
              <a:t>as they do the other Scriptures</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II Peter 3:15,16</a:t>
            </a:r>
          </a:p>
          <a:p>
            <a:pPr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“For the Scripture says, ‘You shall not muzzle an ox when it treads out the grain,’ and, ‘The laborer deserves his wages.’”        						            </a:t>
            </a:r>
            <a:r>
              <a:rPr lang="en-US" sz="2400" i="1" dirty="0" smtClean="0">
                <a:latin typeface="Times New Roman" pitchFamily="18" charset="0"/>
                <a:cs typeface="Times New Roman" pitchFamily="18" charset="0"/>
              </a:rPr>
              <a:t>I Timothy 5:18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 Text of Scripture</a:t>
            </a:r>
          </a:p>
        </p:txBody>
      </p:sp>
      <p:pic>
        <p:nvPicPr>
          <p:cNvPr id="11267" name="Content Placeholder 3" descr="manuscript.jpg"/>
          <p:cNvPicPr>
            <a:picLocks noGrp="1" noChangeAspect="1"/>
          </p:cNvPicPr>
          <p:nvPr>
            <p:ph idx="1"/>
          </p:nvPr>
        </p:nvPicPr>
        <p:blipFill>
          <a:blip r:embed="rId2" cstate="print"/>
          <a:srcRect/>
          <a:stretch>
            <a:fillRect/>
          </a:stretch>
        </p:blipFill>
        <p:spPr>
          <a:xfrm>
            <a:off x="6019800" y="1219200"/>
            <a:ext cx="2743200" cy="4317310"/>
          </a:xfrm>
          <a:prstGeom prst="rect">
            <a:avLst/>
          </a:prstGeom>
          <a:ln>
            <a:noFill/>
          </a:ln>
          <a:effectLst>
            <a:outerShdw blurRad="190500" algn="tl" rotWithShape="0">
              <a:srgbClr val="000000">
                <a:alpha val="70000"/>
              </a:srgbClr>
            </a:outerShdw>
          </a:effectLst>
        </p:spPr>
      </p:pic>
      <p:sp>
        <p:nvSpPr>
          <p:cNvPr id="3" name="TextBox 2"/>
          <p:cNvSpPr txBox="1"/>
          <p:nvPr/>
        </p:nvSpPr>
        <p:spPr>
          <a:xfrm>
            <a:off x="228600" y="990600"/>
            <a:ext cx="5638800" cy="5016758"/>
          </a:xfrm>
          <a:prstGeom prst="rect">
            <a:avLst/>
          </a:prstGeom>
          <a:noFill/>
        </p:spPr>
        <p:txBody>
          <a:bodyPr wrap="square" rtlCol="0">
            <a:spAutoFit/>
          </a:bodyPr>
          <a:lstStyle/>
          <a:p>
            <a:pPr marL="285750" indent="-285750">
              <a:buFont typeface="Arial" pitchFamily="34" charset="0"/>
              <a:buChar char="•"/>
            </a:pPr>
            <a:r>
              <a:rPr lang="en-US" sz="2000" dirty="0" smtClean="0">
                <a:latin typeface="Times New Roman" pitchFamily="18" charset="0"/>
                <a:cs typeface="Times New Roman" pitchFamily="18" charset="0"/>
              </a:rPr>
              <a:t>There are over 5,300 manuscripts (handwritten copies) of the New Testament – 50 from 100 AD – 300 AD</a:t>
            </a:r>
          </a:p>
          <a:p>
            <a:pPr marL="742950" lvl="1" indent="-285750">
              <a:buFont typeface="Arial" pitchFamily="34" charset="0"/>
              <a:buChar char="•"/>
            </a:pPr>
            <a:r>
              <a:rPr lang="en-US" sz="2000" dirty="0" smtClean="0">
                <a:latin typeface="Times New Roman" pitchFamily="18" charset="0"/>
                <a:cs typeface="Times New Roman" pitchFamily="18" charset="0"/>
              </a:rPr>
              <a:t>2</a:t>
            </a:r>
            <a:r>
              <a:rPr lang="en-US" sz="2000" baseline="30000" dirty="0" smtClean="0">
                <a:latin typeface="Times New Roman" pitchFamily="18" charset="0"/>
                <a:cs typeface="Times New Roman" pitchFamily="18" charset="0"/>
              </a:rPr>
              <a:t>nd</a:t>
            </a:r>
            <a:r>
              <a:rPr lang="en-US" sz="2000" dirty="0" smtClean="0">
                <a:latin typeface="Times New Roman" pitchFamily="18" charset="0"/>
                <a:cs typeface="Times New Roman" pitchFamily="18" charset="0"/>
              </a:rPr>
              <a:t> place – Homer’s Iliad (900 BC) – 653; earliest is from ~400 AD </a:t>
            </a:r>
          </a:p>
          <a:p>
            <a:pPr marL="285750" indent="-285750">
              <a:buFont typeface="Arial" pitchFamily="34" charset="0"/>
              <a:buChar char="•"/>
            </a:pPr>
            <a:r>
              <a:rPr lang="en-US" sz="2000" dirty="0" smtClean="0">
                <a:latin typeface="Times New Roman" pitchFamily="18" charset="0"/>
                <a:cs typeface="Times New Roman" pitchFamily="18" charset="0"/>
              </a:rPr>
              <a:t>“The Old Testament in Hebrew… and the New Testament in Greek… being immediately inspired by God, and, by His singular care and providence, kept pure in all ages, are therefore </a:t>
            </a:r>
            <a:r>
              <a:rPr lang="en-US" sz="2000" dirty="0" err="1" smtClean="0">
                <a:latin typeface="Times New Roman" pitchFamily="18" charset="0"/>
                <a:cs typeface="Times New Roman" pitchFamily="18" charset="0"/>
              </a:rPr>
              <a:t>authentical</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WCF</a:t>
            </a:r>
            <a:r>
              <a:rPr lang="en-US" sz="2000" i="1" dirty="0">
                <a:latin typeface="Times New Roman" pitchFamily="18" charset="0"/>
                <a:cs typeface="Times New Roman" pitchFamily="18" charset="0"/>
              </a:rPr>
              <a:t>, chapter 1, paragraph 8</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variant readings in the manuscripts are not of such a nature that they threaten to overthrow our faith.  Except for a few instances, we have an unquestioned text; and even then not one principle of faith or command of the Lord is involved.”</a:t>
            </a: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Neil Lightfoot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4648200" cy="5867400"/>
          </a:xfrm>
        </p:spPr>
        <p:txBody>
          <a:bodyPr/>
          <a:lstStyle/>
          <a:p>
            <a:pPr marL="0" indent="0">
              <a:buNone/>
            </a:pPr>
            <a:r>
              <a:rPr lang="en-US" sz="2600" dirty="0" smtClean="0">
                <a:latin typeface="Times New Roman" pitchFamily="18" charset="0"/>
                <a:cs typeface="Times New Roman" pitchFamily="18" charset="0"/>
              </a:rPr>
              <a:t>“We have given practical proof of our reverence for our own Scriptures.  For, although such long ages have now passed, no one has ventured either to add, or to remove, or to alter a syllable; and it is an instinct with every Jew, from the day of his birth, to regard them as the decrees of God, to abide by them, and, if need be, cheerfully to die for them.”</a:t>
            </a:r>
          </a:p>
          <a:p>
            <a:pPr marL="0" indent="0">
              <a:buNone/>
            </a:pPr>
            <a:r>
              <a:rPr lang="en-US" sz="2600" i="1" dirty="0" smtClean="0">
                <a:latin typeface="Times New Roman" pitchFamily="18" charset="0"/>
                <a:cs typeface="Times New Roman" pitchFamily="18" charset="0"/>
              </a:rPr>
              <a:t>	      Josephus, 1</a:t>
            </a:r>
            <a:r>
              <a:rPr lang="en-US" sz="2600" i="1" baseline="30000" dirty="0" smtClean="0">
                <a:latin typeface="Times New Roman" pitchFamily="18" charset="0"/>
                <a:cs typeface="Times New Roman" pitchFamily="18" charset="0"/>
              </a:rPr>
              <a:t>st</a:t>
            </a:r>
            <a:r>
              <a:rPr lang="en-US" sz="2600" i="1" dirty="0" smtClean="0">
                <a:latin typeface="Times New Roman" pitchFamily="18" charset="0"/>
                <a:cs typeface="Times New Roman" pitchFamily="18" charset="0"/>
              </a:rPr>
              <a:t> century 	      Jewish historian</a:t>
            </a:r>
            <a:endParaRPr lang="en-US" sz="2600" i="1" dirty="0">
              <a:latin typeface="Times New Roman" pitchFamily="18" charset="0"/>
              <a:cs typeface="Times New Roman" pitchFamily="18" charset="0"/>
            </a:endParaRPr>
          </a:p>
        </p:txBody>
      </p:sp>
      <p:pic>
        <p:nvPicPr>
          <p:cNvPr id="1026" name="Picture 2" descr="http://www.historyasfrontpagenews.com/uploads/1/1/2/2/11224661/1109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138" y="1371600"/>
            <a:ext cx="3170330" cy="38415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84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600"/>
          </a:xfrm>
        </p:spPr>
        <p:txBody>
          <a:bodyPr/>
          <a:lstStyle/>
          <a:p>
            <a:r>
              <a:rPr lang="en-US" sz="2200" dirty="0" smtClean="0">
                <a:latin typeface="Times New Roman"/>
              </a:rPr>
              <a:t>“We </a:t>
            </a:r>
            <a:r>
              <a:rPr lang="en-US" sz="2200" dirty="0">
                <a:latin typeface="Times New Roman"/>
              </a:rPr>
              <a:t>affirm that inspiration, strictly speaking, applies only to the autographic text of Scripture, which in the providence of God can be ascertained from available manuscripts with great accuracy. We further affirm that copies and translations of Scripture are the Word of God to the extent that they faithfully represent the original</a:t>
            </a:r>
            <a:r>
              <a:rPr lang="en-US" sz="2200" dirty="0" smtClean="0">
                <a:latin typeface="Times New Roman"/>
              </a:rPr>
              <a:t>.” </a:t>
            </a:r>
          </a:p>
          <a:p>
            <a:r>
              <a:rPr lang="en-US" sz="2200" dirty="0" smtClean="0">
                <a:latin typeface="Times New Roman"/>
              </a:rPr>
              <a:t>“We </a:t>
            </a:r>
            <a:r>
              <a:rPr lang="en-US" sz="2200" dirty="0">
                <a:latin typeface="Times New Roman"/>
              </a:rPr>
              <a:t>deny that any essential element of the Christian faith is affected by the absence of the autographs. We further deny that this absence renders the assertion of Biblical inerrancy invalid or irrelevant</a:t>
            </a:r>
            <a:r>
              <a:rPr lang="en-US" sz="2200" dirty="0" smtClean="0">
                <a:latin typeface="Times New Roman"/>
              </a:rPr>
              <a:t>.”      </a:t>
            </a:r>
          </a:p>
          <a:p>
            <a:pPr marL="0" indent="0">
              <a:buNone/>
            </a:pPr>
            <a:r>
              <a:rPr lang="en-US" sz="2200" i="1" dirty="0">
                <a:latin typeface="Times New Roman"/>
              </a:rPr>
              <a:t>	</a:t>
            </a:r>
            <a:r>
              <a:rPr lang="en-US" sz="2200" i="1" dirty="0" smtClean="0">
                <a:latin typeface="Times New Roman"/>
              </a:rPr>
              <a:t>	          Chicago Statement on Inerrancy, Article X</a:t>
            </a:r>
          </a:p>
          <a:p>
            <a:pPr eaLnBrk="1" fontAlgn="auto" hangingPunct="1">
              <a:spcAft>
                <a:spcPts val="0"/>
              </a:spcAft>
            </a:pPr>
            <a:r>
              <a:rPr lang="en-US" sz="2200" dirty="0">
                <a:latin typeface="Times New Roman"/>
              </a:rPr>
              <a:t>“The Christian can take the whole Bible in his hand and say without fear or hesitation that he holds in it the true Word of God, handed down without essential loss from generation to generation throughout the centuries.”  	</a:t>
            </a:r>
            <a:endParaRPr lang="en-US" sz="2200" dirty="0" smtClean="0">
              <a:latin typeface="Times New Roman"/>
            </a:endParaRPr>
          </a:p>
          <a:p>
            <a:pPr marL="457200" lvl="1" indent="0" eaLnBrk="1" fontAlgn="auto" hangingPunct="1">
              <a:spcAft>
                <a:spcPts val="0"/>
              </a:spcAft>
              <a:buNone/>
            </a:pPr>
            <a:r>
              <a:rPr lang="en-US" sz="1800" dirty="0">
                <a:latin typeface="Times New Roman"/>
              </a:rPr>
              <a:t>	</a:t>
            </a:r>
            <a:r>
              <a:rPr lang="en-US" sz="1800" dirty="0" smtClean="0">
                <a:latin typeface="Times New Roman"/>
              </a:rPr>
              <a:t>	    </a:t>
            </a:r>
            <a:r>
              <a:rPr lang="en-US" sz="2200" i="1" dirty="0" smtClean="0">
                <a:latin typeface="Times New Roman"/>
              </a:rPr>
              <a:t>Sir </a:t>
            </a:r>
            <a:r>
              <a:rPr lang="en-US" sz="2200" i="1" dirty="0">
                <a:latin typeface="Times New Roman"/>
              </a:rPr>
              <a:t>Frederic Kenyon, Biblical scholar, 		</a:t>
            </a:r>
            <a:r>
              <a:rPr lang="en-US" sz="2200" i="1" dirty="0" smtClean="0">
                <a:latin typeface="Times New Roman"/>
              </a:rPr>
              <a:t>        		   Director </a:t>
            </a:r>
            <a:r>
              <a:rPr lang="en-US" sz="2200" i="1" dirty="0">
                <a:latin typeface="Times New Roman"/>
              </a:rPr>
              <a:t>and Principal Librarian, British </a:t>
            </a:r>
            <a:r>
              <a:rPr lang="en-US" sz="2200" i="1" dirty="0" smtClean="0">
                <a:latin typeface="Times New Roman"/>
              </a:rPr>
              <a:t>Museum</a:t>
            </a:r>
            <a:endParaRPr lang="en-US" sz="2200" i="1" dirty="0">
              <a:latin typeface="Times New Roman"/>
            </a:endParaRPr>
          </a:p>
        </p:txBody>
      </p:sp>
    </p:spTree>
    <p:extLst>
      <p:ext uri="{BB962C8B-B14F-4D97-AF65-F5344CB8AC3E}">
        <p14:creationId xmlns:p14="http://schemas.microsoft.com/office/powerpoint/2010/main" val="5849875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Bible.jpg"/>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artisticTexturizer/>
                    </a14:imgEffect>
                    <a14:imgEffect>
                      <a14:brightnessContrast bright="-40000"/>
                    </a14:imgEffect>
                  </a14:imgLayer>
                </a14:imgProps>
              </a:ext>
            </a:extLst>
          </a:blip>
          <a:srcRect b="4596"/>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 Sufficiency of Scripture</a:t>
            </a:r>
          </a:p>
        </p:txBody>
      </p:sp>
      <p:sp>
        <p:nvSpPr>
          <p:cNvPr id="10244" name="Content Placeholder 2"/>
          <p:cNvSpPr>
            <a:spLocks noGrp="1"/>
          </p:cNvSpPr>
          <p:nvPr>
            <p:ph idx="1"/>
          </p:nvPr>
        </p:nvSpPr>
        <p:spPr>
          <a:xfrm>
            <a:off x="228600" y="1981200"/>
            <a:ext cx="8610600" cy="4419600"/>
          </a:xfrm>
        </p:spPr>
        <p:txBody>
          <a:bodyPr/>
          <a:lstStyle/>
          <a:p>
            <a:pPr eaLnBrk="1" hangingPunct="1">
              <a:buNone/>
            </a:pPr>
            <a:r>
              <a:rPr lang="en-US" sz="2400" b="1" dirty="0">
                <a:latin typeface="Times New Roman" pitchFamily="18" charset="0"/>
                <a:cs typeface="Times New Roman" pitchFamily="18" charset="0"/>
              </a:rPr>
              <a:t>“You shall not add to the word that I command you, nor take from it, that you may keep the commandments of the Lord your God that I command you</a:t>
            </a:r>
            <a:r>
              <a:rPr lang="en-US" sz="2400" b="1" dirty="0" smtClean="0">
                <a:latin typeface="Times New Roman" pitchFamily="18" charset="0"/>
                <a:cs typeface="Times New Roman" pitchFamily="18" charset="0"/>
              </a:rPr>
              <a:t>.”               Deuteronomy 4:2</a:t>
            </a:r>
          </a:p>
          <a:p>
            <a:pPr eaLnBrk="1" hangingPunct="1">
              <a:buFont typeface="Arial" charset="0"/>
              <a:buNone/>
            </a:pPr>
            <a:endParaRPr lang="en-US" sz="2400" b="1" dirty="0">
              <a:latin typeface="Times New Roman" pitchFamily="18" charset="0"/>
              <a:cs typeface="Times New Roman" pitchFamily="18" charset="0"/>
            </a:endParaRPr>
          </a:p>
          <a:p>
            <a:pPr eaLnBrk="1" hangingPunct="1">
              <a:buFont typeface="Arial" charset="0"/>
              <a:buNone/>
            </a:pPr>
            <a:r>
              <a:rPr lang="en-US" sz="2400" b="1" dirty="0" smtClean="0">
                <a:latin typeface="Times New Roman" pitchFamily="18" charset="0"/>
                <a:cs typeface="Times New Roman" pitchFamily="18" charset="0"/>
              </a:rPr>
              <a:t>“The whole counsel of God concerning all things necessary for His own glory, man’s salvation, faith, and life, is either expressly set down in Scripture, or by good and necessary consequence may be deduced from Scripture:  unto which nothing at any time is to be added, whether by new revelations of the Spirit, or traditions of men.”</a:t>
            </a:r>
          </a:p>
          <a:p>
            <a:pPr eaLnBrk="1" hangingPunct="1">
              <a:buFont typeface="Arial" charset="0"/>
              <a:buNone/>
            </a:pPr>
            <a:r>
              <a:rPr lang="en-US" sz="2400" b="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Westminster Confession of Faith, chapter I, </a:t>
            </a:r>
            <a:r>
              <a:rPr lang="en-US" sz="2400" b="1" i="1" dirty="0" err="1" smtClean="0">
                <a:latin typeface="Times New Roman" pitchFamily="18" charset="0"/>
                <a:cs typeface="Times New Roman" pitchFamily="18" charset="0"/>
              </a:rPr>
              <a:t>para</a:t>
            </a:r>
            <a:r>
              <a:rPr lang="en-US" sz="2400" b="1" i="1" dirty="0" smtClean="0">
                <a:latin typeface="Times New Roman" pitchFamily="18" charset="0"/>
                <a:cs typeface="Times New Roman" pitchFamily="18" charset="0"/>
              </a:rPr>
              <a:t>. VI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 Canon of Scripture</a:t>
            </a:r>
          </a:p>
        </p:txBody>
      </p:sp>
      <p:sp>
        <p:nvSpPr>
          <p:cNvPr id="12291" name="Content Placeholder 2"/>
          <p:cNvSpPr>
            <a:spLocks noGrp="1"/>
          </p:cNvSpPr>
          <p:nvPr>
            <p:ph idx="1"/>
          </p:nvPr>
        </p:nvSpPr>
        <p:spPr>
          <a:xfrm>
            <a:off x="381000" y="2895600"/>
            <a:ext cx="8382000" cy="3429000"/>
          </a:xfrm>
        </p:spPr>
        <p:txBody>
          <a:bodyPr/>
          <a:lstStyle/>
          <a:p>
            <a:pPr eaLnBrk="1" hangingPunct="1"/>
            <a:r>
              <a:rPr lang="en-US" sz="2200" dirty="0" smtClean="0">
                <a:latin typeface="Times New Roman" pitchFamily="18" charset="0"/>
                <a:cs typeface="Times New Roman" pitchFamily="18" charset="0"/>
              </a:rPr>
              <a:t>“reed” – “rule”, “standard”</a:t>
            </a:r>
          </a:p>
          <a:p>
            <a:pPr eaLnBrk="1" hangingPunct="1"/>
            <a:r>
              <a:rPr lang="en-US" sz="2200" dirty="0" smtClean="0">
                <a:latin typeface="Times New Roman" pitchFamily="18" charset="0"/>
                <a:cs typeface="Times New Roman" pitchFamily="18" charset="0"/>
              </a:rPr>
              <a:t>Principles of Canonicity:</a:t>
            </a:r>
          </a:p>
          <a:p>
            <a:pPr lvl="1" eaLnBrk="1" hangingPunct="1"/>
            <a:r>
              <a:rPr lang="en-US" sz="2000" i="1" dirty="0">
                <a:latin typeface="Times New Roman" pitchFamily="18" charset="0"/>
                <a:cs typeface="Times New Roman" pitchFamily="18" charset="0"/>
              </a:rPr>
              <a:t>Apostolicity</a:t>
            </a:r>
            <a:r>
              <a:rPr lang="en-US" sz="2000" dirty="0">
                <a:latin typeface="Times New Roman" pitchFamily="18" charset="0"/>
                <a:cs typeface="Times New Roman" pitchFamily="18" charset="0"/>
              </a:rPr>
              <a:t> – written by an Apostle or a close associate of an Apostle</a:t>
            </a:r>
          </a:p>
          <a:p>
            <a:pPr lvl="1" eaLnBrk="1" hangingPunct="1"/>
            <a:r>
              <a:rPr lang="en-US" sz="2000" i="1" dirty="0">
                <a:latin typeface="Times New Roman" pitchFamily="18" charset="0"/>
                <a:cs typeface="Times New Roman" pitchFamily="18" charset="0"/>
              </a:rPr>
              <a:t>Antiquity</a:t>
            </a:r>
            <a:r>
              <a:rPr lang="en-US" sz="2000" dirty="0">
                <a:latin typeface="Times New Roman" pitchFamily="18" charset="0"/>
                <a:cs typeface="Times New Roman" pitchFamily="18" charset="0"/>
              </a:rPr>
              <a:t> – related to Apostolicity; dating to the 1st century</a:t>
            </a:r>
          </a:p>
          <a:p>
            <a:pPr lvl="1" eaLnBrk="1" hangingPunct="1"/>
            <a:r>
              <a:rPr lang="en-US" sz="2000" i="1" dirty="0">
                <a:latin typeface="Times New Roman" pitchFamily="18" charset="0"/>
                <a:cs typeface="Times New Roman" pitchFamily="18" charset="0"/>
              </a:rPr>
              <a:t>Orthodoxy</a:t>
            </a:r>
            <a:r>
              <a:rPr lang="en-US" sz="2000" dirty="0">
                <a:latin typeface="Times New Roman" pitchFamily="18" charset="0"/>
                <a:cs typeface="Times New Roman" pitchFamily="18" charset="0"/>
              </a:rPr>
              <a:t> – teachings consistent with already accepted canon</a:t>
            </a:r>
          </a:p>
          <a:p>
            <a:pPr lvl="1" eaLnBrk="1" hangingPunct="1"/>
            <a:r>
              <a:rPr lang="en-US" sz="2000" i="1" dirty="0">
                <a:latin typeface="Times New Roman" pitchFamily="18" charset="0"/>
                <a:cs typeface="Times New Roman" pitchFamily="18" charset="0"/>
              </a:rPr>
              <a:t>Universality</a:t>
            </a:r>
            <a:r>
              <a:rPr lang="en-US" sz="2000" dirty="0">
                <a:latin typeface="Times New Roman" pitchFamily="18" charset="0"/>
                <a:cs typeface="Times New Roman" pitchFamily="18" charset="0"/>
              </a:rPr>
              <a:t> – used and valued in all places the Church was established</a:t>
            </a:r>
          </a:p>
          <a:p>
            <a:pPr eaLnBrk="1" hangingPunct="1"/>
            <a:r>
              <a:rPr lang="en-US" sz="2200" dirty="0" smtClean="0">
                <a:latin typeface="Times New Roman" pitchFamily="18" charset="0"/>
                <a:cs typeface="Times New Roman" pitchFamily="18" charset="0"/>
              </a:rPr>
              <a:t>Substantial agreement by 170 AD; Final affirmation by 393 AD</a:t>
            </a:r>
          </a:p>
          <a:p>
            <a:pPr eaLnBrk="1" hangingPunct="1"/>
            <a:r>
              <a:rPr lang="en-US" sz="2200" dirty="0" smtClean="0">
                <a:latin typeface="Times New Roman" pitchFamily="18" charset="0"/>
                <a:cs typeface="Times New Roman" pitchFamily="18" charset="0"/>
              </a:rPr>
              <a:t>“The Church no more gave us the New Testament canon than Sir Isaac Newton gave us the force of gravity.”                     </a:t>
            </a:r>
            <a:r>
              <a:rPr lang="en-US" sz="2200" i="1" dirty="0" smtClean="0">
                <a:latin typeface="Times New Roman" pitchFamily="18" charset="0"/>
                <a:cs typeface="Times New Roman" pitchFamily="18" charset="0"/>
              </a:rPr>
              <a:t>J.I. Packer</a:t>
            </a:r>
          </a:p>
        </p:txBody>
      </p:sp>
      <p:pic>
        <p:nvPicPr>
          <p:cNvPr id="5" name="Picture 3" descr="ruler.jpg"/>
          <p:cNvPicPr>
            <a:picLocks noChangeAspect="1"/>
          </p:cNvPicPr>
          <p:nvPr/>
        </p:nvPicPr>
        <p:blipFill>
          <a:blip r:embed="rId2" cstate="print"/>
          <a:srcRect/>
          <a:stretch>
            <a:fillRect/>
          </a:stretch>
        </p:blipFill>
        <p:spPr bwMode="auto">
          <a:xfrm>
            <a:off x="2209800" y="1066800"/>
            <a:ext cx="4876800" cy="149905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illumination.jpg"/>
          <p:cNvPicPr>
            <a:picLocks noChangeAspect="1"/>
          </p:cNvPicPr>
          <p:nvPr/>
        </p:nvPicPr>
        <p:blipFill>
          <a:blip r:embed="rId2" cstate="print"/>
          <a:srcRect l="2098" r="13986" b="16084"/>
          <a:stretch>
            <a:fillRect/>
          </a:stretch>
        </p:blipFill>
        <p:spPr bwMode="auto">
          <a:xfrm>
            <a:off x="0" y="20515"/>
            <a:ext cx="9144000" cy="6858000"/>
          </a:xfrm>
          <a:prstGeom prst="rect">
            <a:avLst/>
          </a:prstGeom>
          <a:noFill/>
          <a:ln w="9525">
            <a:noFill/>
            <a:miter lim="800000"/>
            <a:headEnd/>
            <a:tailEnd/>
          </a:ln>
        </p:spPr>
      </p:pic>
      <p:sp>
        <p:nvSpPr>
          <p:cNvPr id="2" name="Title 1"/>
          <p:cNvSpPr>
            <a:spLocks noGrp="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ln w="19050">
                  <a:solidFill>
                    <a:schemeClr val="bg2">
                      <a:lumMod val="75000"/>
                    </a:schemeClr>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The Word and the Spirit</a:t>
            </a:r>
          </a:p>
        </p:txBody>
      </p:sp>
      <p:sp>
        <p:nvSpPr>
          <p:cNvPr id="3" name="Content Placeholder 2"/>
          <p:cNvSpPr>
            <a:spLocks noGrp="1"/>
          </p:cNvSpPr>
          <p:nvPr>
            <p:ph idx="1"/>
          </p:nvPr>
        </p:nvSpPr>
        <p:spPr>
          <a:xfrm>
            <a:off x="228600" y="3124200"/>
            <a:ext cx="8686800" cy="3581400"/>
          </a:xfrm>
        </p:spPr>
        <p:txBody>
          <a:bodyPr rtlCol="0">
            <a:normAutofit fontScale="92500"/>
          </a:bodyPr>
          <a:lstStyle/>
          <a:p>
            <a:pPr eaLnBrk="1" fontAlgn="auto" hangingPunct="1">
              <a:spcAft>
                <a:spcPts val="0"/>
              </a:spcAft>
              <a:buFont typeface="Arial" pitchFamily="34" charset="0"/>
              <a:buChar char="•"/>
              <a:defRPr/>
            </a:pP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“Illumination” – the work of the Holy Spirit in the heart     and mind of a believer, enabling him / her to hear, understand, accept, and submit to God’s Word</a:t>
            </a:r>
          </a:p>
          <a:p>
            <a:pPr eaLnBrk="1" fontAlgn="auto" hangingPunct="1">
              <a:spcAft>
                <a:spcPts val="0"/>
              </a:spcAft>
              <a:buFont typeface="Arial" pitchFamily="34" charset="0"/>
              <a:buChar char="•"/>
              <a:defRPr/>
            </a:pP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“Now we have received not the spirit of the world, but the Spirit who is from God, that we might understand the things freely given us by God…The natural person does not accept the things of the Spirit of God, for they are folly to him, and he is not able to understand them because they are spiritually discerned.”                                                  I Corinthians 2:12-14 </a:t>
            </a:r>
          </a:p>
          <a:p>
            <a:pPr eaLnBrk="1" fontAlgn="auto" hangingPunct="1">
              <a:spcAft>
                <a:spcPts val="0"/>
              </a:spcAft>
              <a:buFont typeface="Arial" pitchFamily="34" charset="0"/>
              <a:buChar char="•"/>
              <a:defRPr/>
            </a:pP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lstStyle/>
          <a:p>
            <a:r>
              <a:rPr lang="en-US" b="1" dirty="0" smtClean="0">
                <a:latin typeface="Times New Roman" panose="02020603050405020304" pitchFamily="18" charset="0"/>
                <a:cs typeface="Times New Roman" panose="02020603050405020304" pitchFamily="18" charset="0"/>
              </a:rPr>
              <a:t>Topics</a:t>
            </a:r>
            <a:endParaRPr lang="en-US"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457200" y="1371600"/>
            <a:ext cx="8229600" cy="4525963"/>
          </a:xfrm>
        </p:spPr>
        <p:txBody>
          <a:bodyPr/>
          <a:lstStyle/>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The Authority &amp; Sufficiency of Scripture</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Creation, Fall, &amp; Redemption</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The Doctrines of Grace (Part I)</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The Doctrines of Grace (Part II)</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Covenant Theology</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The Sacraments (Part I)</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The Sacraments (Part II)</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The Church</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40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 Subject of Scripture</a:t>
            </a:r>
          </a:p>
        </p:txBody>
      </p:sp>
      <p:sp>
        <p:nvSpPr>
          <p:cNvPr id="3" name="Content Placeholder 2"/>
          <p:cNvSpPr>
            <a:spLocks noGrp="1"/>
          </p:cNvSpPr>
          <p:nvPr>
            <p:ph idx="1"/>
          </p:nvPr>
        </p:nvSpPr>
        <p:spPr>
          <a:xfrm>
            <a:off x="304800" y="838200"/>
            <a:ext cx="4876800" cy="5638800"/>
          </a:xfrm>
        </p:spPr>
        <p:txBody>
          <a:bodyPr rtlCol="0">
            <a:noAutofit/>
          </a:bodyPr>
          <a:lstStyle/>
          <a:p>
            <a:pPr eaLnBrk="1" fontAlgn="auto" hangingPunct="1">
              <a:spcAft>
                <a:spcPts val="0"/>
              </a:spcAft>
              <a:buFont typeface="Arial" pitchFamily="34" charset="0"/>
              <a:buNone/>
              <a:defRPr/>
            </a:pPr>
            <a:r>
              <a:rPr lang="en-US" sz="1900" dirty="0" smtClean="0">
                <a:latin typeface="Times New Roman" pitchFamily="18" charset="0"/>
                <a:cs typeface="Times New Roman" pitchFamily="18" charset="0"/>
              </a:rPr>
              <a:t>Jesus:  “You search the Scriptures because you think that in them you have eternal life; and it is they that bear witness about Me… if you believed Moses you would believe Me; for he wrote of Me.”     	       </a:t>
            </a:r>
            <a:r>
              <a:rPr lang="en-US" sz="1900" i="1" dirty="0" smtClean="0">
                <a:latin typeface="Times New Roman" pitchFamily="18" charset="0"/>
                <a:cs typeface="Times New Roman" pitchFamily="18" charset="0"/>
              </a:rPr>
              <a:t>John 5:39, 46</a:t>
            </a:r>
          </a:p>
          <a:p>
            <a:pPr eaLnBrk="1" fontAlgn="auto" hangingPunct="1">
              <a:spcAft>
                <a:spcPts val="0"/>
              </a:spcAft>
              <a:buFont typeface="Arial" pitchFamily="34" charset="0"/>
              <a:buNone/>
              <a:defRPr/>
            </a:pPr>
            <a:r>
              <a:rPr lang="en-US" sz="1900" dirty="0" smtClean="0">
                <a:latin typeface="Times New Roman" pitchFamily="18" charset="0"/>
                <a:cs typeface="Times New Roman" pitchFamily="18" charset="0"/>
              </a:rPr>
              <a:t>“And [Jesus] said to them, ‘O foolish ones, and slow of heart to believe all that the prophets have spoken!... And beginning with Moses and all the Prophets, He interpreted to them in all the Scriptures the things concerning Himself.”  		      </a:t>
            </a:r>
            <a:r>
              <a:rPr lang="en-US" sz="1900" i="1" dirty="0" smtClean="0">
                <a:latin typeface="Times New Roman" pitchFamily="18" charset="0"/>
                <a:cs typeface="Times New Roman" pitchFamily="18" charset="0"/>
              </a:rPr>
              <a:t>Luke 24:25-27</a:t>
            </a:r>
          </a:p>
          <a:p>
            <a:pPr eaLnBrk="1" fontAlgn="auto" hangingPunct="1">
              <a:spcAft>
                <a:spcPts val="0"/>
              </a:spcAft>
              <a:buFont typeface="Arial" pitchFamily="34" charset="0"/>
              <a:buNone/>
              <a:defRPr/>
            </a:pPr>
            <a:r>
              <a:rPr lang="en-US" sz="1900" dirty="0">
                <a:latin typeface="Times New Roman" pitchFamily="18" charset="0"/>
                <a:cs typeface="Times New Roman" pitchFamily="18" charset="0"/>
              </a:rPr>
              <a:t>“Here’s what you really can’t get around:  If the resurrection happened, then the rest of the fundamental superstructure of Christianity comes together like clockwork – including the authority of the Bible, both New Testament and Old.  If it didn’t happen, then never mind any of it…”                                               </a:t>
            </a:r>
            <a:r>
              <a:rPr lang="en-US" sz="1900" dirty="0" smtClean="0">
                <a:latin typeface="Times New Roman" pitchFamily="18" charset="0"/>
                <a:cs typeface="Times New Roman" pitchFamily="18" charset="0"/>
              </a:rPr>
              <a:t>			           </a:t>
            </a:r>
            <a:r>
              <a:rPr lang="en-US" sz="1900" i="1" dirty="0" smtClean="0">
                <a:latin typeface="Times New Roman" pitchFamily="18" charset="0"/>
                <a:cs typeface="Times New Roman" pitchFamily="18" charset="0"/>
              </a:rPr>
              <a:t>Greg Gilbert</a:t>
            </a:r>
          </a:p>
        </p:txBody>
      </p:sp>
      <p:pic>
        <p:nvPicPr>
          <p:cNvPr id="14340" name="Picture 3" descr="Cross and Scripture.jpg"/>
          <p:cNvPicPr>
            <a:picLocks noChangeAspect="1"/>
          </p:cNvPicPr>
          <p:nvPr/>
        </p:nvPicPr>
        <p:blipFill>
          <a:blip r:embed="rId2" cstate="print"/>
          <a:srcRect/>
          <a:stretch>
            <a:fillRect/>
          </a:stretch>
        </p:blipFill>
        <p:spPr bwMode="auto">
          <a:xfrm>
            <a:off x="5631611" y="1828800"/>
            <a:ext cx="3095188" cy="3810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ipture.jpg"/>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artisticCutout/>
                    </a14:imgEffect>
                    <a14:imgEffect>
                      <a14:brightnessContrast bright="-20000" contrast="20000"/>
                    </a14:imgEffect>
                  </a14:imgLayer>
                </a14:imgProps>
              </a:ext>
            </a:extLst>
          </a:blip>
          <a:stretch>
            <a:fillRect/>
          </a:stretch>
        </p:blipFill>
        <p:spPr>
          <a:xfrm>
            <a:off x="0" y="0"/>
            <a:ext cx="9144000" cy="6858000"/>
          </a:xfrm>
          <a:prstGeom prst="rect">
            <a:avLst/>
          </a:prstGeom>
          <a:noFill/>
        </p:spPr>
      </p:pic>
      <p:sp>
        <p:nvSpPr>
          <p:cNvPr id="2" name="Title 1"/>
          <p:cNvSpPr>
            <a:spLocks noGrp="1"/>
          </p:cNvSpPr>
          <p:nvPr>
            <p:ph type="ctrTitle"/>
          </p:nvPr>
        </p:nvSpPr>
        <p:spPr>
          <a:xfrm>
            <a:off x="76200" y="762000"/>
            <a:ext cx="8991600" cy="2286000"/>
          </a:xfrm>
        </p:spPr>
        <p:txBody>
          <a:bodyPr rtlCol="0">
            <a:noAutofit/>
          </a:bodyPr>
          <a:lstStyle/>
          <a:p>
            <a:pPr eaLnBrk="1" fontAlgn="auto" hangingPunct="1">
              <a:spcAft>
                <a:spcPts val="0"/>
              </a:spcAft>
              <a:defRPr/>
            </a:pPr>
            <a:r>
              <a:rPr lang="en-US" sz="7200" dirty="0" smtClean="0">
                <a:ln w="38100"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rPr>
              <a:t>The Authority and Sufficiency of Scripture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Times New Roman" panose="02020603050405020304" pitchFamily="18" charset="0"/>
                <a:cs typeface="Times New Roman" panose="02020603050405020304" pitchFamily="18" charset="0"/>
              </a:rPr>
              <a:t>Perspectives in History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219200"/>
            <a:ext cx="5562600" cy="4648200"/>
          </a:xfrm>
        </p:spPr>
        <p:txBody>
          <a:bodyPr/>
          <a:lstStyle/>
          <a:p>
            <a:r>
              <a:rPr lang="en-US" sz="2400" dirty="0" smtClean="0">
                <a:latin typeface="Times New Roman" panose="02020603050405020304" pitchFamily="18" charset="0"/>
                <a:cs typeface="Times New Roman" panose="02020603050405020304" pitchFamily="18" charset="0"/>
              </a:rPr>
              <a:t>The Reformation</a:t>
            </a:r>
          </a:p>
          <a:p>
            <a:pPr marL="457200" lvl="1" indent="0">
              <a:buNone/>
            </a:pPr>
            <a:r>
              <a:rPr lang="en-US" sz="2400" dirty="0" smtClean="0">
                <a:latin typeface="Times New Roman" panose="02020603050405020304" pitchFamily="18" charset="0"/>
                <a:cs typeface="Times New Roman" panose="02020603050405020304" pitchFamily="18" charset="0"/>
              </a:rPr>
              <a:t>“Unless </a:t>
            </a:r>
            <a:r>
              <a:rPr lang="en-US" sz="2400" dirty="0">
                <a:latin typeface="Times New Roman" panose="02020603050405020304" pitchFamily="18" charset="0"/>
                <a:cs typeface="Times New Roman" panose="02020603050405020304" pitchFamily="18" charset="0"/>
              </a:rPr>
              <a:t>I am convinced by the testimony of the Scriptures or by clear </a:t>
            </a:r>
            <a:r>
              <a:rPr lang="en-US" sz="2400" dirty="0" smtClean="0">
                <a:latin typeface="Times New Roman" panose="02020603050405020304" pitchFamily="18" charset="0"/>
                <a:cs typeface="Times New Roman" panose="02020603050405020304" pitchFamily="18" charset="0"/>
              </a:rPr>
              <a:t>reason… I </a:t>
            </a:r>
            <a:r>
              <a:rPr lang="en-US" sz="2400" dirty="0">
                <a:latin typeface="Times New Roman" panose="02020603050405020304" pitchFamily="18" charset="0"/>
                <a:cs typeface="Times New Roman" panose="02020603050405020304" pitchFamily="18" charset="0"/>
              </a:rPr>
              <a:t>am bound by the Scriptures I have quoted and my conscience is captive to the Word of God. I cannot and will not recant </a:t>
            </a:r>
            <a:r>
              <a:rPr lang="en-US" sz="2400" dirty="0" smtClean="0">
                <a:latin typeface="Times New Roman" panose="02020603050405020304" pitchFamily="18" charset="0"/>
                <a:cs typeface="Times New Roman" panose="02020603050405020304" pitchFamily="18" charset="0"/>
              </a:rPr>
              <a:t>anything....”    			      </a:t>
            </a:r>
            <a:r>
              <a:rPr lang="en-US" sz="2400" i="1" dirty="0" smtClean="0">
                <a:latin typeface="Times New Roman" panose="02020603050405020304" pitchFamily="18" charset="0"/>
                <a:cs typeface="Times New Roman" panose="02020603050405020304" pitchFamily="18" charset="0"/>
              </a:rPr>
              <a:t>Martin Luther</a:t>
            </a:r>
          </a:p>
          <a:p>
            <a:r>
              <a:rPr lang="en-US" sz="2400" dirty="0" smtClean="0">
                <a:latin typeface="Times New Roman" panose="02020603050405020304" pitchFamily="18" charset="0"/>
                <a:cs typeface="Times New Roman" panose="02020603050405020304" pitchFamily="18" charset="0"/>
              </a:rPr>
              <a:t>Documentary Hypothesis – Julius </a:t>
            </a:r>
            <a:r>
              <a:rPr lang="en-US" sz="2400" dirty="0" err="1" smtClean="0">
                <a:latin typeface="Times New Roman" panose="02020603050405020304" pitchFamily="18" charset="0"/>
                <a:cs typeface="Times New Roman" panose="02020603050405020304" pitchFamily="18" charset="0"/>
              </a:rPr>
              <a:t>Wellhausen</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Chicago Statement on Biblical Inerrancy</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4602" r="17399"/>
          <a:stretch/>
        </p:blipFill>
        <p:spPr>
          <a:xfrm>
            <a:off x="6019798" y="1524000"/>
            <a:ext cx="2540739" cy="4114800"/>
          </a:xfrm>
          <a:prstGeom prst="rect">
            <a:avLst/>
          </a:prstGeom>
        </p:spPr>
      </p:pic>
    </p:spTree>
    <p:extLst>
      <p:ext uri="{BB962C8B-B14F-4D97-AF65-F5344CB8AC3E}">
        <p14:creationId xmlns:p14="http://schemas.microsoft.com/office/powerpoint/2010/main" val="162165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3"/>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How Do We Know What is True?</a:t>
            </a:r>
          </a:p>
        </p:txBody>
      </p:sp>
      <p:sp>
        <p:nvSpPr>
          <p:cNvPr id="3" name="Content Placeholder 2"/>
          <p:cNvSpPr>
            <a:spLocks noGrp="1"/>
          </p:cNvSpPr>
          <p:nvPr>
            <p:ph idx="1"/>
          </p:nvPr>
        </p:nvSpPr>
        <p:spPr>
          <a:xfrm>
            <a:off x="228600" y="1447800"/>
            <a:ext cx="4343400" cy="4953000"/>
          </a:xfrm>
        </p:spPr>
        <p:txBody>
          <a:bodyPr rtlCol="0">
            <a:normAutofit fontScale="55000" lnSpcReduction="20000"/>
          </a:bodyPr>
          <a:lstStyle/>
          <a:p>
            <a:pPr eaLnBrk="1" fontAlgn="auto" hangingPunct="1">
              <a:spcAft>
                <a:spcPts val="0"/>
              </a:spcAft>
              <a:buFont typeface="Arial" pitchFamily="34" charset="0"/>
              <a:buChar char="•"/>
              <a:defRPr/>
            </a:pPr>
            <a:r>
              <a:rPr lang="en-US" sz="4000" dirty="0" smtClean="0">
                <a:latin typeface="Times New Roman" pitchFamily="18" charset="0"/>
                <a:cs typeface="Times New Roman" pitchFamily="18" charset="0"/>
              </a:rPr>
              <a:t>Epistemology – “How do we know what we know?”</a:t>
            </a:r>
          </a:p>
          <a:p>
            <a:pPr eaLnBrk="1" fontAlgn="auto" hangingPunct="1">
              <a:spcAft>
                <a:spcPts val="0"/>
              </a:spcAft>
              <a:buFont typeface="Arial" pitchFamily="34" charset="0"/>
              <a:buChar char="•"/>
              <a:defRPr/>
            </a:pPr>
            <a:endParaRPr lang="en-US" sz="40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4000" dirty="0" smtClean="0">
                <a:latin typeface="Times New Roman" pitchFamily="18" charset="0"/>
                <a:cs typeface="Times New Roman" pitchFamily="18" charset="0"/>
              </a:rPr>
              <a:t>How do we know God? Only as He reveals Himself</a:t>
            </a:r>
          </a:p>
          <a:p>
            <a:pPr eaLnBrk="1" fontAlgn="auto" hangingPunct="1">
              <a:spcAft>
                <a:spcPts val="0"/>
              </a:spcAft>
              <a:buFont typeface="Arial" pitchFamily="34" charset="0"/>
              <a:buChar char="•"/>
              <a:defRPr/>
            </a:pPr>
            <a:endParaRPr lang="en-US" sz="40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4000" dirty="0" smtClean="0">
                <a:latin typeface="Times New Roman" pitchFamily="18" charset="0"/>
                <a:cs typeface="Times New Roman" pitchFamily="18" charset="0"/>
              </a:rPr>
              <a:t>“Did God actually say…?”           		            </a:t>
            </a:r>
            <a:r>
              <a:rPr lang="en-US" sz="4000" i="1" dirty="0" smtClean="0">
                <a:latin typeface="Times New Roman" pitchFamily="18" charset="0"/>
                <a:cs typeface="Times New Roman" pitchFamily="18" charset="0"/>
              </a:rPr>
              <a:t>Genesis 3:1</a:t>
            </a:r>
          </a:p>
          <a:p>
            <a:pPr eaLnBrk="1" fontAlgn="auto" hangingPunct="1">
              <a:spcAft>
                <a:spcPts val="0"/>
              </a:spcAft>
              <a:buFont typeface="Arial" pitchFamily="34" charset="0"/>
              <a:buChar char="•"/>
              <a:defRPr/>
            </a:pPr>
            <a:endParaRPr lang="en-US" sz="4000"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4000" dirty="0" smtClean="0">
                <a:latin typeface="Times New Roman" pitchFamily="18" charset="0"/>
                <a:cs typeface="Times New Roman" pitchFamily="18" charset="0"/>
              </a:rPr>
              <a:t>“The secret things belong to the Lord our God, but the things that are revealed belong to us and to our children forever, that we may do all the words of this law.”                   		            </a:t>
            </a:r>
            <a:r>
              <a:rPr lang="en-US" sz="4000" i="1" dirty="0" smtClean="0">
                <a:latin typeface="Times New Roman" pitchFamily="18" charset="0"/>
                <a:cs typeface="Times New Roman" pitchFamily="18" charset="0"/>
              </a:rPr>
              <a:t>Deut. 29:29</a:t>
            </a:r>
            <a:endParaRPr lang="en-US" i="1" dirty="0" smtClean="0">
              <a:latin typeface="Times New Roman" pitchFamily="18" charset="0"/>
              <a:cs typeface="Times New Roman" pitchFamily="18" charset="0"/>
            </a:endParaRPr>
          </a:p>
        </p:txBody>
      </p:sp>
      <p:pic>
        <p:nvPicPr>
          <p:cNvPr id="3076" name="Picture 4" descr="forbidden fruit.jpg"/>
          <p:cNvPicPr>
            <a:picLocks noChangeAspect="1"/>
          </p:cNvPicPr>
          <p:nvPr/>
        </p:nvPicPr>
        <p:blipFill>
          <a:blip r:embed="rId2" cstate="print"/>
          <a:srcRect/>
          <a:stretch>
            <a:fillRect/>
          </a:stretch>
        </p:blipFill>
        <p:spPr bwMode="auto">
          <a:xfrm>
            <a:off x="5058507" y="2209800"/>
            <a:ext cx="3530600" cy="26479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God Reveals Himself in Creation</a:t>
            </a:r>
          </a:p>
        </p:txBody>
      </p:sp>
      <p:sp>
        <p:nvSpPr>
          <p:cNvPr id="3" name="Content Placeholder 2"/>
          <p:cNvSpPr>
            <a:spLocks noGrp="1"/>
          </p:cNvSpPr>
          <p:nvPr>
            <p:ph idx="1"/>
          </p:nvPr>
        </p:nvSpPr>
        <p:spPr>
          <a:xfrm>
            <a:off x="457200" y="1143000"/>
            <a:ext cx="8229600" cy="2590800"/>
          </a:xfrm>
        </p:spPr>
        <p:txBody>
          <a:bodyPr rtlCol="0">
            <a:normAutofit fontScale="92500"/>
          </a:bodyPr>
          <a:lstStyle/>
          <a:p>
            <a:pPr eaLnBrk="1" fontAlgn="auto" hangingPunct="1">
              <a:spcAft>
                <a:spcPts val="0"/>
              </a:spcAft>
              <a:buFont typeface="Arial" pitchFamily="34" charset="0"/>
              <a:buNone/>
              <a:defRPr/>
            </a:pPr>
            <a:r>
              <a:rPr lang="en-US" sz="2400" dirty="0" smtClean="0">
                <a:latin typeface="Times New Roman" pitchFamily="18" charset="0"/>
                <a:cs typeface="Times New Roman" pitchFamily="18" charset="0"/>
              </a:rPr>
              <a:t>“For the wrath of God is revealed from heaven against all ungodliness and unrighteousness of men, who by their unrighteousness suppress the truth.  For what can be known about God is plain to them, because God has shown it to them.  For His invisible attributes, namely, His eternal power and divine nature, have been clearly perceived, ever since the creation of the world, in the things that have been made. So they are without excuse.”        Romans 1:18-20</a:t>
            </a:r>
          </a:p>
        </p:txBody>
      </p:sp>
      <p:pic>
        <p:nvPicPr>
          <p:cNvPr id="4100" name="Picture 4" descr="space.jpg"/>
          <p:cNvPicPr>
            <a:picLocks noChangeAspect="1"/>
          </p:cNvPicPr>
          <p:nvPr/>
        </p:nvPicPr>
        <p:blipFill>
          <a:blip r:embed="rId2" cstate="print"/>
          <a:srcRect/>
          <a:stretch>
            <a:fillRect/>
          </a:stretch>
        </p:blipFill>
        <p:spPr bwMode="auto">
          <a:xfrm>
            <a:off x="4648200" y="3886200"/>
            <a:ext cx="4162425" cy="2733675"/>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72806"/>
            <a:ext cx="4114800" cy="272948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God Speaks – The Bible</a:t>
            </a:r>
          </a:p>
        </p:txBody>
      </p:sp>
      <p:sp>
        <p:nvSpPr>
          <p:cNvPr id="3" name="Content Placeholder 2"/>
          <p:cNvSpPr>
            <a:spLocks noGrp="1"/>
          </p:cNvSpPr>
          <p:nvPr>
            <p:ph idx="1"/>
          </p:nvPr>
        </p:nvSpPr>
        <p:spPr>
          <a:xfrm>
            <a:off x="304800" y="1219200"/>
            <a:ext cx="5334000" cy="5410200"/>
          </a:xfrm>
        </p:spPr>
        <p:txBody>
          <a:bodyPr rtlCol="0">
            <a:normAutofit fontScale="92500" lnSpcReduction="10000"/>
          </a:bodyPr>
          <a:lstStyle/>
          <a:p>
            <a:pPr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“Long ago, at many times and in many ways, God spoke to our fathers by the prophets, but in these last days He has spoken to us by His Son, whom He appointed the heir of all things, through whom also He created the world.”           	                                    Hebrews 1:1,2</a:t>
            </a:r>
          </a:p>
          <a:p>
            <a:pPr eaLnBrk="1" fontAlgn="auto" hangingPunct="1">
              <a:spcAft>
                <a:spcPts val="0"/>
              </a:spcAft>
              <a:buFont typeface="Arial" pitchFamily="34" charset="0"/>
              <a:buChar char="•"/>
              <a:defRPr/>
            </a:pPr>
            <a:r>
              <a:rPr lang="en-US" sz="2400" dirty="0" smtClean="0">
                <a:latin typeface="Times New Roman" pitchFamily="18" charset="0"/>
                <a:cs typeface="Times New Roman" pitchFamily="18" charset="0"/>
              </a:rPr>
              <a:t>“…from childhood you have been acquainted with the sacred writings, which are able to make you wise for salvation through faith in Christ Jesus. </a:t>
            </a:r>
            <a:r>
              <a:rPr lang="en-US" sz="2400" i="1" dirty="0" smtClean="0">
                <a:latin typeface="Times New Roman" pitchFamily="18" charset="0"/>
                <a:cs typeface="Times New Roman" pitchFamily="18" charset="0"/>
              </a:rPr>
              <a:t> All Scripture is breathed out by God</a:t>
            </a:r>
            <a:r>
              <a:rPr lang="en-US" sz="2400" dirty="0" smtClean="0">
                <a:latin typeface="Times New Roman" pitchFamily="18" charset="0"/>
                <a:cs typeface="Times New Roman" pitchFamily="18" charset="0"/>
              </a:rPr>
              <a:t> and profitable for teaching, for reproof, for correction, and for training in righteousness, that the man of God may be competent, equipped for every good work.”       II Timothy 3:15,16</a:t>
            </a:r>
          </a:p>
        </p:txBody>
      </p:sp>
      <p:pic>
        <p:nvPicPr>
          <p:cNvPr id="5124" name="Picture 3" descr="scroll.jpg"/>
          <p:cNvPicPr>
            <a:picLocks noChangeAspect="1"/>
          </p:cNvPicPr>
          <p:nvPr/>
        </p:nvPicPr>
        <p:blipFill>
          <a:blip r:embed="rId2" cstate="print"/>
          <a:srcRect/>
          <a:stretch>
            <a:fillRect/>
          </a:stretch>
        </p:blipFill>
        <p:spPr bwMode="auto">
          <a:xfrm>
            <a:off x="5791200" y="1524000"/>
            <a:ext cx="3048000" cy="44958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empty tomb.jpg"/>
          <p:cNvPicPr>
            <a:picLocks noChangeAspect="1"/>
          </p:cNvPicPr>
          <p:nvPr/>
        </p:nvPicPr>
        <p:blipFill>
          <a:blip r:embed="rId2" cstate="print"/>
          <a:srcRect t="25800" b="6306"/>
          <a:stretch>
            <a:fillRect/>
          </a:stretch>
        </p:blipFill>
        <p:spPr bwMode="auto">
          <a:xfrm>
            <a:off x="609600" y="152400"/>
            <a:ext cx="7620000" cy="3698875"/>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1981200" y="609600"/>
            <a:ext cx="4648200" cy="792163"/>
          </a:xfrm>
        </p:spPr>
        <p:txBody>
          <a:bodyPr rtlCol="0">
            <a:normAutofit/>
          </a:bodyPr>
          <a:lstStyle/>
          <a:p>
            <a:pPr eaLnBrk="1" fontAlgn="auto" hangingPunct="1">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Inspiration</a:t>
            </a:r>
            <a:endParaRPr lang="en-US" b="1" dirty="0" smtClean="0">
              <a:solidFill>
                <a:schemeClr val="bg1"/>
              </a:solidFill>
              <a:effectLst>
                <a:glow rad="101600">
                  <a:schemeClr val="accent6">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6148" name="Content Placeholder 2"/>
          <p:cNvSpPr>
            <a:spLocks noGrp="1"/>
          </p:cNvSpPr>
          <p:nvPr>
            <p:ph idx="1"/>
          </p:nvPr>
        </p:nvSpPr>
        <p:spPr>
          <a:xfrm>
            <a:off x="228600" y="3962400"/>
            <a:ext cx="8686800" cy="2667000"/>
          </a:xfrm>
        </p:spPr>
        <p:txBody>
          <a:bodyPr/>
          <a:lstStyle/>
          <a:p>
            <a:pPr eaLnBrk="1" hangingPunct="1">
              <a:buFont typeface="Arial" charset="0"/>
              <a:buNone/>
            </a:pPr>
            <a:r>
              <a:rPr lang="en-US" sz="2400" dirty="0" smtClean="0">
                <a:latin typeface="Times New Roman" pitchFamily="18" charset="0"/>
                <a:cs typeface="Times New Roman" pitchFamily="18" charset="0"/>
              </a:rPr>
              <a:t>“For we did not follow cleverly devised myths when we made known to you the power and coming of our Lord Jesus Christ, but we were </a:t>
            </a:r>
            <a:r>
              <a:rPr lang="en-US" sz="2400" b="1" dirty="0" smtClean="0">
                <a:latin typeface="Times New Roman" pitchFamily="18" charset="0"/>
                <a:cs typeface="Times New Roman" pitchFamily="18" charset="0"/>
              </a:rPr>
              <a:t>eyewitnesses of His majesty</a:t>
            </a:r>
            <a:r>
              <a:rPr lang="en-US" sz="2400" dirty="0" smtClean="0">
                <a:latin typeface="Times New Roman" pitchFamily="18" charset="0"/>
                <a:cs typeface="Times New Roman" pitchFamily="18" charset="0"/>
              </a:rPr>
              <a:t>…no prophecy of Scripture comes from someone's own interpretation.  For no prophecy was ever produced by the will of man, but men spoke from God </a:t>
            </a:r>
            <a:r>
              <a:rPr lang="en-US" sz="2400" b="1" dirty="0" smtClean="0">
                <a:latin typeface="Times New Roman" pitchFamily="18" charset="0"/>
                <a:cs typeface="Times New Roman" pitchFamily="18" charset="0"/>
              </a:rPr>
              <a:t>as they were carried along by the Holy Spirit</a:t>
            </a:r>
            <a:r>
              <a:rPr lang="en-US" sz="2400" dirty="0" smtClean="0">
                <a:latin typeface="Times New Roman" pitchFamily="18" charset="0"/>
                <a:cs typeface="Times New Roman" pitchFamily="18" charset="0"/>
              </a:rPr>
              <a:t>.”                                                         						      I Peter 1:16, 20, 21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Inspiration &amp; Inerrancy</a:t>
            </a:r>
          </a:p>
        </p:txBody>
      </p:sp>
      <p:sp>
        <p:nvSpPr>
          <p:cNvPr id="7173" name="TextBox 4"/>
          <p:cNvSpPr txBox="1">
            <a:spLocks noChangeArrowheads="1"/>
          </p:cNvSpPr>
          <p:nvPr/>
        </p:nvSpPr>
        <p:spPr bwMode="auto">
          <a:xfrm>
            <a:off x="381000" y="1066800"/>
            <a:ext cx="4953000" cy="5386090"/>
          </a:xfrm>
          <a:prstGeom prst="rect">
            <a:avLst/>
          </a:prstGeom>
          <a:noFill/>
          <a:ln w="9525">
            <a:noFill/>
            <a:miter lim="800000"/>
            <a:headEnd/>
            <a:tailEnd/>
          </a:ln>
        </p:spPr>
        <p:txBody>
          <a:bodyPr wrap="square">
            <a:spAutoFit/>
          </a:bodyPr>
          <a:lstStyle/>
          <a:p>
            <a:pPr>
              <a:buFont typeface="Arial" charset="0"/>
              <a:buChar char="•"/>
            </a:pPr>
            <a:r>
              <a:rPr lang="en-US" sz="24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none of these (Scriptural) authors has erred in any respect of writing</a:t>
            </a:r>
            <a:r>
              <a:rPr lang="en-US" sz="2000" dirty="0" smtClean="0">
                <a:latin typeface="Times New Roman" pitchFamily="18" charset="0"/>
                <a:cs typeface="Times New Roman" pitchFamily="18" charset="0"/>
              </a:rPr>
              <a:t>.” </a:t>
            </a:r>
            <a:r>
              <a:rPr lang="en-US" sz="2000" i="1" dirty="0">
                <a:latin typeface="Times New Roman" pitchFamily="18" charset="0"/>
                <a:cs typeface="Times New Roman" pitchFamily="18" charset="0"/>
              </a:rPr>
              <a:t>	</a:t>
            </a:r>
            <a:r>
              <a:rPr lang="en-US" sz="2000" i="1" dirty="0" smtClean="0">
                <a:latin typeface="Times New Roman" pitchFamily="18" charset="0"/>
                <a:cs typeface="Times New Roman" pitchFamily="18" charset="0"/>
              </a:rPr>
              <a:t>					Augustine</a:t>
            </a:r>
          </a:p>
          <a:p>
            <a:pPr>
              <a:buFont typeface="Arial" charset="0"/>
              <a:buChar char="•"/>
            </a:pPr>
            <a:r>
              <a:rPr lang="en-US" sz="2000" i="1" dirty="0" smtClean="0">
                <a:latin typeface="Times New Roman" pitchFamily="18" charset="0"/>
                <a:cs typeface="Times New Roman" pitchFamily="18" charset="0"/>
              </a:rPr>
              <a:t> </a:t>
            </a:r>
            <a:endParaRPr lang="en-US" sz="2000" i="1" dirty="0">
              <a:latin typeface="Times New Roman" pitchFamily="18" charset="0"/>
              <a:cs typeface="Times New Roman" pitchFamily="18" charset="0"/>
            </a:endParaRPr>
          </a:p>
          <a:p>
            <a:pPr>
              <a:buFont typeface="Arial" charset="0"/>
              <a:buChar char="•"/>
            </a:pPr>
            <a:r>
              <a:rPr lang="en-US" sz="2000" dirty="0" smtClean="0">
                <a:latin typeface="Times New Roman" pitchFamily="18" charset="0"/>
                <a:cs typeface="Times New Roman" pitchFamily="18" charset="0"/>
              </a:rPr>
              <a:t> “The </a:t>
            </a:r>
            <a:r>
              <a:rPr lang="en-US" sz="2000" dirty="0">
                <a:latin typeface="Times New Roman" panose="02020603050405020304" pitchFamily="18" charset="0"/>
                <a:cs typeface="Times New Roman" panose="02020603050405020304" pitchFamily="18" charset="0"/>
              </a:rPr>
              <a:t>Old Testament in </a:t>
            </a:r>
            <a:r>
              <a:rPr lang="en-US" sz="2000" dirty="0" smtClean="0">
                <a:latin typeface="Times New Roman" panose="02020603050405020304" pitchFamily="18" charset="0"/>
                <a:cs typeface="Times New Roman" panose="02020603050405020304" pitchFamily="18" charset="0"/>
              </a:rPr>
              <a:t>Hebrew… and </a:t>
            </a:r>
            <a:r>
              <a:rPr lang="en-US" sz="2000" dirty="0">
                <a:latin typeface="Times New Roman" panose="02020603050405020304" pitchFamily="18" charset="0"/>
                <a:cs typeface="Times New Roman" panose="02020603050405020304" pitchFamily="18" charset="0"/>
              </a:rPr>
              <a:t>the New Testament in </a:t>
            </a:r>
            <a:r>
              <a:rPr lang="en-US" sz="2000" dirty="0" smtClean="0">
                <a:latin typeface="Times New Roman" panose="02020603050405020304" pitchFamily="18" charset="0"/>
                <a:cs typeface="Times New Roman" panose="02020603050405020304" pitchFamily="18" charset="0"/>
              </a:rPr>
              <a:t>Greek… </a:t>
            </a:r>
            <a:r>
              <a:rPr lang="en-US" sz="2000" dirty="0">
                <a:latin typeface="Times New Roman" panose="02020603050405020304" pitchFamily="18" charset="0"/>
                <a:cs typeface="Times New Roman" panose="02020603050405020304" pitchFamily="18" charset="0"/>
              </a:rPr>
              <a:t>being immediately inspired by </a:t>
            </a:r>
            <a:r>
              <a:rPr lang="en-US" sz="2000" dirty="0" smtClean="0">
                <a:latin typeface="Times New Roman" panose="02020603050405020304" pitchFamily="18" charset="0"/>
                <a:cs typeface="Times New Roman" panose="02020603050405020304" pitchFamily="18" charset="0"/>
              </a:rPr>
              <a:t>God… are </a:t>
            </a:r>
            <a:r>
              <a:rPr lang="en-US" sz="2000" dirty="0">
                <a:latin typeface="Times New Roman" panose="02020603050405020304" pitchFamily="18" charset="0"/>
                <a:cs typeface="Times New Roman" panose="02020603050405020304" pitchFamily="18" charset="0"/>
              </a:rPr>
              <a:t>therefore </a:t>
            </a:r>
            <a:r>
              <a:rPr lang="en-US" sz="2000" dirty="0" err="1">
                <a:latin typeface="Times New Roman" panose="02020603050405020304" pitchFamily="18" charset="0"/>
                <a:cs typeface="Times New Roman" panose="02020603050405020304" pitchFamily="18" charset="0"/>
              </a:rPr>
              <a:t>authentical</a:t>
            </a:r>
            <a:r>
              <a:rPr lang="en-US" sz="2000" dirty="0" smtClean="0">
                <a:latin typeface="Times New Roman" panose="02020603050405020304" pitchFamily="18" charset="0"/>
                <a:cs typeface="Times New Roman" panose="02020603050405020304" pitchFamily="18" charset="0"/>
              </a:rPr>
              <a:t>; so </a:t>
            </a:r>
            <a:r>
              <a:rPr lang="en-US" sz="2000" dirty="0">
                <a:latin typeface="Times New Roman" panose="02020603050405020304" pitchFamily="18" charset="0"/>
                <a:cs typeface="Times New Roman" panose="02020603050405020304" pitchFamily="18" charset="0"/>
              </a:rPr>
              <a:t>as, in all controversies of religion, the church is finally to </a:t>
            </a:r>
            <a:r>
              <a:rPr lang="en-US" sz="2000" dirty="0" smtClean="0">
                <a:latin typeface="Times New Roman" panose="02020603050405020304" pitchFamily="18" charset="0"/>
                <a:cs typeface="Times New Roman" panose="02020603050405020304" pitchFamily="18" charset="0"/>
              </a:rPr>
              <a:t>appeal unto </a:t>
            </a:r>
            <a:r>
              <a:rPr lang="en-US" sz="2000" dirty="0">
                <a:latin typeface="Times New Roman" panose="02020603050405020304" pitchFamily="18" charset="0"/>
                <a:cs typeface="Times New Roman" panose="02020603050405020304" pitchFamily="18" charset="0"/>
              </a:rPr>
              <a:t>them</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itchFamily="18" charset="0"/>
                <a:cs typeface="Times New Roman" pitchFamily="18" charset="0"/>
              </a:rPr>
              <a:t>	             	        Westminster Confession of Faith</a:t>
            </a:r>
          </a:p>
          <a:p>
            <a:pPr>
              <a:buFont typeface="Arial" charset="0"/>
              <a:buChar char="•"/>
            </a:pPr>
            <a:endParaRPr lang="en-US" sz="2000" i="1" dirty="0" smtClean="0">
              <a:latin typeface="Times New Roman" pitchFamily="18" charset="0"/>
              <a:cs typeface="Times New Roman" pitchFamily="18" charset="0"/>
            </a:endParaRPr>
          </a:p>
          <a:p>
            <a:pPr>
              <a:buFont typeface="Arial" charset="0"/>
              <a:buChar char="•"/>
            </a:pPr>
            <a:r>
              <a:rPr lang="en-US" sz="2000" i="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“Inerrant” – “…signifies the quality of being free from all falsehood or mistake and so safeguards the truth that Holy Scripture  is entirely true and trustworthy in all its assertions.” </a:t>
            </a:r>
            <a:r>
              <a:rPr lang="en-US" sz="2000" dirty="0" smtClean="0">
                <a:latin typeface="Times New Roman" pitchFamily="18" charset="0"/>
                <a:cs typeface="Times New Roman" pitchFamily="18" charset="0"/>
              </a:rPr>
              <a:t>  </a:t>
            </a:r>
          </a:p>
          <a:p>
            <a:r>
              <a:rPr lang="en-US" sz="2000" i="1" dirty="0" smtClean="0">
                <a:latin typeface="Times New Roman" pitchFamily="18" charset="0"/>
                <a:cs typeface="Times New Roman" pitchFamily="18" charset="0"/>
              </a:rPr>
              <a:t>The </a:t>
            </a:r>
            <a:r>
              <a:rPr lang="en-US" sz="2000" i="1" dirty="0">
                <a:latin typeface="Times New Roman" pitchFamily="18" charset="0"/>
                <a:cs typeface="Times New Roman" pitchFamily="18" charset="0"/>
              </a:rPr>
              <a:t>Chicago Statement on Biblical </a:t>
            </a:r>
            <a:r>
              <a:rPr lang="en-US" sz="2000" i="1" dirty="0" smtClean="0">
                <a:latin typeface="Times New Roman" pitchFamily="18" charset="0"/>
                <a:cs typeface="Times New Roman" pitchFamily="18" charset="0"/>
              </a:rPr>
              <a:t>Inerrancy</a:t>
            </a:r>
            <a:endParaRPr lang="en-US"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905000"/>
            <a:ext cx="3185160" cy="361421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7708</TotalTime>
  <Words>1218</Words>
  <Application>Microsoft Office PowerPoint</Application>
  <PresentationFormat>On-screen Show (4:3)</PresentationFormat>
  <Paragraphs>101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Topics</vt:lpstr>
      <vt:lpstr>The Authority and Sufficiency of Scripture</vt:lpstr>
      <vt:lpstr>Perspectives in History</vt:lpstr>
      <vt:lpstr>How Do We Know What is True?</vt:lpstr>
      <vt:lpstr>God Reveals Himself in Creation</vt:lpstr>
      <vt:lpstr>God Speaks – The Bible</vt:lpstr>
      <vt:lpstr>Inspiration</vt:lpstr>
      <vt:lpstr>Inspiration &amp; Inerrancy</vt:lpstr>
      <vt:lpstr>Plenary-Verbal Inspiration</vt:lpstr>
      <vt:lpstr>Infallibility</vt:lpstr>
      <vt:lpstr>Jesus’ View of Scripture</vt:lpstr>
      <vt:lpstr>Prophets’ &amp; Apostles’ View</vt:lpstr>
      <vt:lpstr>The Text of Scripture</vt:lpstr>
      <vt:lpstr>PowerPoint Presentation</vt:lpstr>
      <vt:lpstr>PowerPoint Presentation</vt:lpstr>
      <vt:lpstr>The Sufficiency of Scripture</vt:lpstr>
      <vt:lpstr>The Canon of Scripture</vt:lpstr>
      <vt:lpstr>The Word and the Spirit</vt:lpstr>
      <vt:lpstr>The Subject of Scripture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Authority of Scripture</dc:title>
  <dc:creator>Dan</dc:creator>
  <cp:lastModifiedBy>Dan Kiehl</cp:lastModifiedBy>
  <cp:revision>73</cp:revision>
  <cp:lastPrinted>2020-01-24T15:29:08Z</cp:lastPrinted>
  <dcterms:created xsi:type="dcterms:W3CDTF">2010-01-07T15:51:04Z</dcterms:created>
  <dcterms:modified xsi:type="dcterms:W3CDTF">2020-02-02T13:26:56Z</dcterms:modified>
</cp:coreProperties>
</file>