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72187AD-2425-47FC-BA6F-196C1EB6DD07}" type="datetimeFigureOut">
              <a:rPr lang="en-US" smtClean="0"/>
              <a:t>2/22/2018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422A8DA-82C9-4178-A7E3-D8CBA26584B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2187AD-2425-47FC-BA6F-196C1EB6DD07}"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2187AD-2425-47FC-BA6F-196C1EB6DD07}"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2187AD-2425-47FC-BA6F-196C1EB6DD07}"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2187AD-2425-47FC-BA6F-196C1EB6DD07}"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2187AD-2425-47FC-BA6F-196C1EB6DD07}"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2187AD-2425-47FC-BA6F-196C1EB6DD07}"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72187AD-2425-47FC-BA6F-196C1EB6DD07}" type="datetimeFigureOut">
              <a:rPr lang="en-US" smtClean="0"/>
              <a:t>2/22/2018</a:t>
            </a:fld>
            <a:endParaRPr lang="en-US"/>
          </a:p>
        </p:txBody>
      </p:sp>
      <p:sp>
        <p:nvSpPr>
          <p:cNvPr id="8" name="Slide Number Placeholder 7"/>
          <p:cNvSpPr>
            <a:spLocks noGrp="1"/>
          </p:cNvSpPr>
          <p:nvPr>
            <p:ph type="sldNum" sz="quarter" idx="11"/>
          </p:nvPr>
        </p:nvSpPr>
        <p:spPr/>
        <p:txBody>
          <a:bodyPr/>
          <a:lstStyle/>
          <a:p>
            <a:fld id="{6422A8DA-82C9-4178-A7E3-D8CBA26584B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187AD-2425-47FC-BA6F-196C1EB6DD07}"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2187AD-2425-47FC-BA6F-196C1EB6DD07}"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422A8DA-82C9-4178-A7E3-D8CBA26584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72187AD-2425-47FC-BA6F-196C1EB6DD07}"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72187AD-2425-47FC-BA6F-196C1EB6DD07}" type="datetimeFigureOut">
              <a:rPr lang="en-US" smtClean="0"/>
              <a:t>2/22/2018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422A8DA-82C9-4178-A7E3-D8CBA26584B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971800"/>
            <a:ext cx="6019800" cy="2057400"/>
          </a:xfrm>
        </p:spPr>
        <p:txBody>
          <a:bodyPr>
            <a:normAutofit fontScale="90000"/>
          </a:bodyPr>
          <a:lstStyle/>
          <a:p>
            <a:pPr marL="182880" indent="0">
              <a:buNone/>
            </a:pPr>
            <a:r>
              <a:rPr lang="en-US" dirty="0" smtClean="0"/>
              <a:t>The reformation</a:t>
            </a:r>
            <a:br>
              <a:rPr lang="en-US" dirty="0" smtClean="0"/>
            </a:br>
            <a:r>
              <a:rPr lang="en-US" dirty="0" smtClean="0"/>
              <a:t>in Scotland</a:t>
            </a:r>
            <a:br>
              <a:rPr lang="en-US" dirty="0" smtClean="0"/>
            </a:br>
            <a:endParaRPr lang="en-US" dirty="0"/>
          </a:p>
        </p:txBody>
      </p:sp>
    </p:spTree>
    <p:extLst>
      <p:ext uri="{BB962C8B-B14F-4D97-AF65-F5344CB8AC3E}">
        <p14:creationId xmlns:p14="http://schemas.microsoft.com/office/powerpoint/2010/main" val="350458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r>
              <a:rPr lang="en-US" dirty="0" smtClean="0"/>
              <a:t>“The Killing Times”</a:t>
            </a:r>
            <a:endParaRPr lang="en-US" dirty="0"/>
          </a:p>
        </p:txBody>
      </p:sp>
      <p:sp>
        <p:nvSpPr>
          <p:cNvPr id="3" name="Content Placeholder 2"/>
          <p:cNvSpPr>
            <a:spLocks noGrp="1"/>
          </p:cNvSpPr>
          <p:nvPr>
            <p:ph idx="1"/>
          </p:nvPr>
        </p:nvSpPr>
        <p:spPr>
          <a:xfrm>
            <a:off x="228600" y="1219200"/>
            <a:ext cx="4953000" cy="5181600"/>
          </a:xfrm>
        </p:spPr>
        <p:txBody>
          <a:bodyPr>
            <a:normAutofit fontScale="77500" lnSpcReduction="20000"/>
          </a:bodyPr>
          <a:lstStyle/>
          <a:p>
            <a:r>
              <a:rPr lang="en-US" dirty="0" smtClean="0"/>
              <a:t>1658 – Cromwell dies; Charles II is invited to take the throne in England</a:t>
            </a:r>
          </a:p>
          <a:p>
            <a:pPr lvl="1"/>
            <a:r>
              <a:rPr lang="en-US" dirty="0" smtClean="0"/>
              <a:t>Sees Puritans and Presbyterians as a threat to the throne – imposes doctrine, government, and worship of the Church of England upon Scottish churches</a:t>
            </a:r>
          </a:p>
          <a:p>
            <a:pPr lvl="1"/>
            <a:r>
              <a:rPr lang="en-US" dirty="0" smtClean="0"/>
              <a:t>Armed conflict between Covenanters and the English “Dragoons”</a:t>
            </a:r>
          </a:p>
          <a:p>
            <a:r>
              <a:rPr lang="en-US" dirty="0" smtClean="0"/>
              <a:t>1685 – Charles II dies; James II takes the throne and seeks to return the churches of England and Scotland to the Catholic Church</a:t>
            </a:r>
          </a:p>
          <a:p>
            <a:pPr lvl="1"/>
            <a:r>
              <a:rPr lang="en-US" dirty="0" smtClean="0"/>
              <a:t>Worst persecution yet </a:t>
            </a:r>
            <a:r>
              <a:rPr lang="en-US" dirty="0"/>
              <a:t>– about 1,500 killed</a:t>
            </a:r>
          </a:p>
          <a:p>
            <a:pPr marL="448056" lvl="1" indent="0">
              <a:buNone/>
            </a:pPr>
            <a:endParaRPr lang="en-US" dirty="0"/>
          </a:p>
        </p:txBody>
      </p:sp>
      <p:pic>
        <p:nvPicPr>
          <p:cNvPr id="9218" name="Picture 2" descr="Image result for margaret wilson scottish marty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485" y="1143000"/>
            <a:ext cx="3525815" cy="4495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63892" y="5943600"/>
            <a:ext cx="1905000" cy="381000"/>
          </a:xfrm>
          <a:prstGeom prst="rect">
            <a:avLst/>
          </a:prstGeom>
          <a:noFill/>
        </p:spPr>
        <p:txBody>
          <a:bodyPr wrap="square" rtlCol="0">
            <a:spAutoFit/>
          </a:bodyPr>
          <a:lstStyle/>
          <a:p>
            <a:r>
              <a:rPr lang="en-US" dirty="0" smtClean="0"/>
              <a:t>Margaret Wilson</a:t>
            </a:r>
            <a:endParaRPr lang="en-US" dirty="0"/>
          </a:p>
        </p:txBody>
      </p:sp>
    </p:spTree>
    <p:extLst>
      <p:ext uri="{BB962C8B-B14F-4D97-AF65-F5344CB8AC3E}">
        <p14:creationId xmlns:p14="http://schemas.microsoft.com/office/powerpoint/2010/main" val="340004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67600" cy="792162"/>
          </a:xfrm>
        </p:spPr>
        <p:txBody>
          <a:bodyPr>
            <a:normAutofit fontScale="90000"/>
          </a:bodyPr>
          <a:lstStyle/>
          <a:p>
            <a:r>
              <a:rPr lang="en-US" dirty="0" smtClean="0"/>
              <a:t>The Glorious Revolution</a:t>
            </a:r>
            <a:endParaRPr lang="en-US" dirty="0"/>
          </a:p>
        </p:txBody>
      </p:sp>
      <p:sp>
        <p:nvSpPr>
          <p:cNvPr id="3" name="Content Placeholder 2"/>
          <p:cNvSpPr>
            <a:spLocks noGrp="1"/>
          </p:cNvSpPr>
          <p:nvPr>
            <p:ph idx="1"/>
          </p:nvPr>
        </p:nvSpPr>
        <p:spPr>
          <a:xfrm>
            <a:off x="4495800" y="1371600"/>
            <a:ext cx="4419600" cy="4953000"/>
          </a:xfrm>
        </p:spPr>
        <p:txBody>
          <a:bodyPr>
            <a:normAutofit fontScale="77500" lnSpcReduction="20000"/>
          </a:bodyPr>
          <a:lstStyle/>
          <a:p>
            <a:r>
              <a:rPr lang="en-US" dirty="0" smtClean="0"/>
              <a:t>1688 – English Parliament invites James II’s Protestant daughter, Mary, and her husband, William of Orange (Netherlands) to take the throne</a:t>
            </a:r>
          </a:p>
          <a:p>
            <a:pPr lvl="1"/>
            <a:r>
              <a:rPr lang="en-US" dirty="0" smtClean="0"/>
              <a:t>James flees to France, invades Ireland, defeated by William’s armies in “the Battle of the Boyne”</a:t>
            </a:r>
          </a:p>
          <a:p>
            <a:r>
              <a:rPr lang="en-US" dirty="0" smtClean="0"/>
              <a:t>1689 – Revolution Settlement for the Church of Scotland – Presbyterian doctrine, worship, and government restored to the church</a:t>
            </a:r>
          </a:p>
          <a:p>
            <a:pPr lvl="1"/>
            <a:r>
              <a:rPr lang="en-US" dirty="0" smtClean="0"/>
              <a:t>First General Assembly - 1690</a:t>
            </a:r>
            <a:endParaRPr lang="en-US" dirty="0"/>
          </a:p>
        </p:txBody>
      </p:sp>
      <p:pic>
        <p:nvPicPr>
          <p:cNvPr id="10242" name="Picture 2" descr="https://artemisiasroyalden.files.wordpress.com/2013/02/2-willem_ii_prince_of_orange_and_maria_stu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7800"/>
            <a:ext cx="4149708"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12854" y="5776187"/>
            <a:ext cx="1981200" cy="369332"/>
          </a:xfrm>
          <a:prstGeom prst="rect">
            <a:avLst/>
          </a:prstGeom>
          <a:noFill/>
        </p:spPr>
        <p:txBody>
          <a:bodyPr wrap="square" rtlCol="0">
            <a:spAutoFit/>
          </a:bodyPr>
          <a:lstStyle/>
          <a:p>
            <a:r>
              <a:rPr lang="en-US" dirty="0" smtClean="0"/>
              <a:t>William and Mary</a:t>
            </a:r>
            <a:endParaRPr lang="en-US" dirty="0"/>
          </a:p>
        </p:txBody>
      </p:sp>
    </p:spTree>
    <p:extLst>
      <p:ext uri="{BB962C8B-B14F-4D97-AF65-F5344CB8AC3E}">
        <p14:creationId xmlns:p14="http://schemas.microsoft.com/office/powerpoint/2010/main" val="4086186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fontScale="90000"/>
          </a:bodyPr>
          <a:lstStyle/>
          <a:p>
            <a:r>
              <a:rPr lang="en-US" dirty="0" smtClean="0"/>
              <a:t>The Legacy of the Reformation</a:t>
            </a:r>
            <a:endParaRPr lang="en-US" dirty="0"/>
          </a:p>
        </p:txBody>
      </p:sp>
      <p:sp>
        <p:nvSpPr>
          <p:cNvPr id="3" name="Content Placeholder 2"/>
          <p:cNvSpPr>
            <a:spLocks noGrp="1"/>
          </p:cNvSpPr>
          <p:nvPr>
            <p:ph idx="1"/>
          </p:nvPr>
        </p:nvSpPr>
        <p:spPr>
          <a:xfrm>
            <a:off x="457200" y="4114800"/>
            <a:ext cx="8001000" cy="2011363"/>
          </a:xfrm>
        </p:spPr>
        <p:txBody>
          <a:bodyPr>
            <a:normAutofit fontScale="85000" lnSpcReduction="20000"/>
          </a:bodyPr>
          <a:lstStyle/>
          <a:p>
            <a:r>
              <a:rPr lang="en-US" dirty="0" smtClean="0"/>
              <a:t>“Sola Fide”</a:t>
            </a:r>
          </a:p>
          <a:p>
            <a:r>
              <a:rPr lang="en-US" dirty="0" smtClean="0"/>
              <a:t>“Sola Scriptura”</a:t>
            </a:r>
          </a:p>
          <a:p>
            <a:r>
              <a:rPr lang="en-US" dirty="0" smtClean="0"/>
              <a:t>“</a:t>
            </a:r>
            <a:r>
              <a:rPr lang="en-US" dirty="0" err="1" smtClean="0"/>
              <a:t>Solus</a:t>
            </a:r>
            <a:r>
              <a:rPr lang="en-US" dirty="0" smtClean="0"/>
              <a:t> </a:t>
            </a:r>
            <a:r>
              <a:rPr lang="en-US" dirty="0" err="1" smtClean="0"/>
              <a:t>Christus</a:t>
            </a:r>
            <a:r>
              <a:rPr lang="en-US" dirty="0" smtClean="0"/>
              <a:t>”</a:t>
            </a:r>
          </a:p>
          <a:p>
            <a:r>
              <a:rPr lang="en-US" dirty="0" smtClean="0"/>
              <a:t>“Sola Gratia”</a:t>
            </a:r>
          </a:p>
          <a:p>
            <a:r>
              <a:rPr lang="en-US" dirty="0" smtClean="0"/>
              <a:t>“Soli </a:t>
            </a:r>
            <a:r>
              <a:rPr lang="en-US" dirty="0" err="1" smtClean="0"/>
              <a:t>Deo</a:t>
            </a:r>
            <a:r>
              <a:rPr lang="en-US" dirty="0" smtClean="0"/>
              <a:t> Gloria”</a:t>
            </a:r>
            <a:endParaRPr lang="en-US" dirty="0"/>
          </a:p>
        </p:txBody>
      </p:sp>
      <p:pic>
        <p:nvPicPr>
          <p:cNvPr id="11266" name="Picture 2" descr="Image result for bible and cross"/>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1905000" y="1371600"/>
            <a:ext cx="5186795" cy="244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21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r>
              <a:rPr lang="en-US" dirty="0" smtClean="0"/>
              <a:t>Beginnings of Reform</a:t>
            </a:r>
            <a:endParaRPr lang="en-US" dirty="0"/>
          </a:p>
        </p:txBody>
      </p:sp>
      <p:sp>
        <p:nvSpPr>
          <p:cNvPr id="3" name="Content Placeholder 2"/>
          <p:cNvSpPr>
            <a:spLocks noGrp="1"/>
          </p:cNvSpPr>
          <p:nvPr>
            <p:ph idx="1"/>
          </p:nvPr>
        </p:nvSpPr>
        <p:spPr>
          <a:xfrm>
            <a:off x="381000" y="1524000"/>
            <a:ext cx="4343400" cy="4953000"/>
          </a:xfrm>
        </p:spPr>
        <p:txBody>
          <a:bodyPr>
            <a:normAutofit fontScale="85000" lnSpcReduction="20000"/>
          </a:bodyPr>
          <a:lstStyle/>
          <a:p>
            <a:r>
              <a:rPr lang="en-US" dirty="0" smtClean="0"/>
              <a:t>French-Scottish Alliance</a:t>
            </a:r>
          </a:p>
          <a:p>
            <a:pPr lvl="1"/>
            <a:r>
              <a:rPr lang="en-US" dirty="0" smtClean="0"/>
              <a:t>1542 – Mary Stuart (great-granddaughter of King Henry VII) becomes Mary, Queen of Scots at the age of 6 days – heir of English throne after Elizabeth</a:t>
            </a:r>
          </a:p>
          <a:p>
            <a:pPr lvl="1"/>
            <a:r>
              <a:rPr lang="en-US" dirty="0"/>
              <a:t>R</a:t>
            </a:r>
            <a:r>
              <a:rPr lang="en-US" dirty="0" smtClean="0"/>
              <a:t>aised </a:t>
            </a:r>
            <a:r>
              <a:rPr lang="en-US" dirty="0"/>
              <a:t>in </a:t>
            </a:r>
            <a:r>
              <a:rPr lang="en-US" dirty="0" smtClean="0"/>
              <a:t>France – weds heir of throne in France</a:t>
            </a:r>
          </a:p>
          <a:p>
            <a:r>
              <a:rPr lang="en-US" dirty="0" smtClean="0"/>
              <a:t>Early reformers and martyrs</a:t>
            </a:r>
          </a:p>
          <a:p>
            <a:pPr lvl="1"/>
            <a:r>
              <a:rPr lang="en-US" dirty="0" smtClean="0"/>
              <a:t>1543 – Cardinal Beaton reinforces Catholicism</a:t>
            </a:r>
          </a:p>
          <a:p>
            <a:pPr lvl="1"/>
            <a:r>
              <a:rPr lang="en-US" dirty="0" smtClean="0"/>
              <a:t>Patrick Hamilton, George </a:t>
            </a:r>
            <a:r>
              <a:rPr lang="en-US" dirty="0" err="1" smtClean="0"/>
              <a:t>Wishart</a:t>
            </a:r>
            <a:r>
              <a:rPr lang="en-US" dirty="0" smtClean="0"/>
              <a:t> are executed</a:t>
            </a:r>
            <a:endParaRPr lang="en-US" dirty="0"/>
          </a:p>
        </p:txBody>
      </p:sp>
      <p:pic>
        <p:nvPicPr>
          <p:cNvPr id="1028" name="Picture 4" descr="Image result for George Wis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19200"/>
            <a:ext cx="3542582" cy="48146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86091" y="6248400"/>
            <a:ext cx="1981200" cy="381000"/>
          </a:xfrm>
          <a:prstGeom prst="rect">
            <a:avLst/>
          </a:prstGeom>
          <a:noFill/>
        </p:spPr>
        <p:txBody>
          <a:bodyPr wrap="square" rtlCol="0">
            <a:spAutoFit/>
          </a:bodyPr>
          <a:lstStyle/>
          <a:p>
            <a:r>
              <a:rPr lang="en-US" dirty="0" smtClean="0"/>
              <a:t>George </a:t>
            </a:r>
            <a:r>
              <a:rPr lang="en-US" dirty="0" err="1" smtClean="0"/>
              <a:t>Wishart</a:t>
            </a:r>
            <a:endParaRPr lang="en-US" dirty="0"/>
          </a:p>
        </p:txBody>
      </p:sp>
    </p:spTree>
    <p:extLst>
      <p:ext uri="{BB962C8B-B14F-4D97-AF65-F5344CB8AC3E}">
        <p14:creationId xmlns:p14="http://schemas.microsoft.com/office/powerpoint/2010/main" val="1113947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715962"/>
          </a:xfrm>
        </p:spPr>
        <p:txBody>
          <a:bodyPr>
            <a:normAutofit fontScale="90000"/>
          </a:bodyPr>
          <a:lstStyle/>
          <a:p>
            <a:r>
              <a:rPr lang="en-US" dirty="0" smtClean="0"/>
              <a:t>John Knox</a:t>
            </a:r>
            <a:endParaRPr lang="en-US" dirty="0"/>
          </a:p>
        </p:txBody>
      </p:sp>
      <p:sp>
        <p:nvSpPr>
          <p:cNvPr id="3" name="Content Placeholder 2"/>
          <p:cNvSpPr>
            <a:spLocks noGrp="1"/>
          </p:cNvSpPr>
          <p:nvPr>
            <p:ph idx="1"/>
          </p:nvPr>
        </p:nvSpPr>
        <p:spPr>
          <a:xfrm>
            <a:off x="4114800" y="990600"/>
            <a:ext cx="4876800" cy="5562600"/>
          </a:xfrm>
        </p:spPr>
        <p:txBody>
          <a:bodyPr>
            <a:normAutofit fontScale="70000" lnSpcReduction="20000"/>
          </a:bodyPr>
          <a:lstStyle/>
          <a:p>
            <a:r>
              <a:rPr lang="en-US" dirty="0" smtClean="0"/>
              <a:t>Priest; bodyguard for George </a:t>
            </a:r>
            <a:r>
              <a:rPr lang="en-US" dirty="0" err="1" smtClean="0"/>
              <a:t>Wishart</a:t>
            </a:r>
            <a:endParaRPr lang="en-US" dirty="0" smtClean="0"/>
          </a:p>
          <a:p>
            <a:r>
              <a:rPr lang="en-US" dirty="0" smtClean="0"/>
              <a:t>After execution of </a:t>
            </a:r>
            <a:r>
              <a:rPr lang="en-US" dirty="0" err="1" smtClean="0"/>
              <a:t>Wishart</a:t>
            </a:r>
            <a:r>
              <a:rPr lang="en-US" dirty="0" smtClean="0"/>
              <a:t>, Protestants storm castle at St. Andrews – Knox becomes the pastor</a:t>
            </a:r>
          </a:p>
          <a:p>
            <a:pPr lvl="1"/>
            <a:r>
              <a:rPr lang="en-US" dirty="0" smtClean="0"/>
              <a:t>French army sent to re-take St. Andrews – Knox and others taken prisoner – becomes a rower on a galley ship</a:t>
            </a:r>
          </a:p>
          <a:p>
            <a:r>
              <a:rPr lang="en-US" dirty="0" smtClean="0"/>
              <a:t>Freed during reign of Edward VI in England; then flees to Geneva during reign of “Bloody Mary”</a:t>
            </a:r>
          </a:p>
          <a:p>
            <a:pPr lvl="1"/>
            <a:r>
              <a:rPr lang="en-US" dirty="0" smtClean="0"/>
              <a:t>Geneva Academy: </a:t>
            </a:r>
            <a:r>
              <a:rPr lang="en-US" dirty="0"/>
              <a:t>“The most perfect school of Christ that ever was in the earth since the days of the Apostles</a:t>
            </a:r>
            <a:r>
              <a:rPr lang="en-US" dirty="0" smtClean="0"/>
              <a:t>”</a:t>
            </a:r>
          </a:p>
          <a:p>
            <a:pPr lvl="1"/>
            <a:r>
              <a:rPr lang="en-US" dirty="0" smtClean="0"/>
              <a:t>Writes tract:  “The First Blast of the Trumpet Against the Monstrous Regiment of Women”</a:t>
            </a:r>
          </a:p>
          <a:p>
            <a:r>
              <a:rPr lang="en-US" dirty="0" smtClean="0"/>
              <a:t>1559 – Knox returns to Scotland to lead the Reformation</a:t>
            </a:r>
            <a:endParaRPr lang="en-US" dirty="0"/>
          </a:p>
        </p:txBody>
      </p:sp>
      <p:pic>
        <p:nvPicPr>
          <p:cNvPr id="205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347597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745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685800"/>
          </a:xfrm>
        </p:spPr>
        <p:txBody>
          <a:bodyPr>
            <a:normAutofit fontScale="90000"/>
          </a:bodyPr>
          <a:lstStyle/>
          <a:p>
            <a:r>
              <a:rPr lang="en-US" dirty="0" smtClean="0"/>
              <a:t>A Swift Reformation</a:t>
            </a:r>
            <a:endParaRPr lang="en-US" dirty="0"/>
          </a:p>
        </p:txBody>
      </p:sp>
      <p:sp>
        <p:nvSpPr>
          <p:cNvPr id="3" name="Content Placeholder 2"/>
          <p:cNvSpPr>
            <a:spLocks noGrp="1"/>
          </p:cNvSpPr>
          <p:nvPr>
            <p:ph idx="1"/>
          </p:nvPr>
        </p:nvSpPr>
        <p:spPr>
          <a:xfrm>
            <a:off x="304800" y="1295400"/>
            <a:ext cx="4800600" cy="5059363"/>
          </a:xfrm>
        </p:spPr>
        <p:txBody>
          <a:bodyPr>
            <a:normAutofit fontScale="70000" lnSpcReduction="20000"/>
          </a:bodyPr>
          <a:lstStyle/>
          <a:p>
            <a:r>
              <a:rPr lang="en-US" dirty="0" smtClean="0"/>
              <a:t>1560 – Queen Elizabeth of England sends troops to oust Mary of Guise, regent for Mary, Queen of Scots</a:t>
            </a:r>
          </a:p>
          <a:p>
            <a:r>
              <a:rPr lang="en-US" dirty="0" smtClean="0"/>
              <a:t>1560 – Scottish Parliament rejects Pope’s authority </a:t>
            </a:r>
          </a:p>
          <a:p>
            <a:pPr lvl="1"/>
            <a:r>
              <a:rPr lang="en-US" dirty="0" smtClean="0"/>
              <a:t>Abolishes Catholic teachings &amp; practices</a:t>
            </a:r>
          </a:p>
          <a:p>
            <a:pPr lvl="1"/>
            <a:r>
              <a:rPr lang="en-US" dirty="0" smtClean="0"/>
              <a:t>Approves Scottish Confession of Faith, written by John Knox, plus a Book of Order and Book of Discipline </a:t>
            </a:r>
          </a:p>
          <a:p>
            <a:pPr lvl="1"/>
            <a:r>
              <a:rPr lang="en-US" dirty="0" smtClean="0"/>
              <a:t>Reformed Church of Scotland established </a:t>
            </a:r>
          </a:p>
          <a:p>
            <a:r>
              <a:rPr lang="en-US" dirty="0" smtClean="0"/>
              <a:t>Queen Mary returns from Scotland, but shortly thereafter flees to England</a:t>
            </a:r>
          </a:p>
          <a:p>
            <a:pPr lvl="1"/>
            <a:r>
              <a:rPr lang="en-US" dirty="0" smtClean="0"/>
              <a:t>Accused of plotting against Elizabeth and executed</a:t>
            </a:r>
          </a:p>
          <a:p>
            <a:pPr lvl="1"/>
            <a:r>
              <a:rPr lang="en-US" dirty="0" smtClean="0"/>
              <a:t>James VI becomes King of Scotland</a:t>
            </a:r>
            <a:endParaRPr lang="en-US" dirty="0"/>
          </a:p>
        </p:txBody>
      </p:sp>
      <p:pic>
        <p:nvPicPr>
          <p:cNvPr id="3076" name="Picture 4" descr="Image result for Mary, Queen of Sco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7581" y="990600"/>
            <a:ext cx="3341318"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47990" y="6216770"/>
            <a:ext cx="2540499" cy="369332"/>
          </a:xfrm>
          <a:prstGeom prst="rect">
            <a:avLst/>
          </a:prstGeom>
          <a:noFill/>
        </p:spPr>
        <p:txBody>
          <a:bodyPr wrap="square" rtlCol="0">
            <a:spAutoFit/>
          </a:bodyPr>
          <a:lstStyle/>
          <a:p>
            <a:r>
              <a:rPr lang="en-US" dirty="0" smtClean="0"/>
              <a:t>Mary, Queen of Scots</a:t>
            </a:r>
            <a:endParaRPr lang="en-US" dirty="0"/>
          </a:p>
        </p:txBody>
      </p:sp>
    </p:spTree>
    <p:extLst>
      <p:ext uri="{BB962C8B-B14F-4D97-AF65-F5344CB8AC3E}">
        <p14:creationId xmlns:p14="http://schemas.microsoft.com/office/powerpoint/2010/main" val="1868483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063" y="3733800"/>
            <a:ext cx="8382000" cy="2971800"/>
          </a:xfrm>
        </p:spPr>
        <p:txBody>
          <a:bodyPr>
            <a:normAutofit fontScale="70000" lnSpcReduction="20000"/>
          </a:bodyPr>
          <a:lstStyle/>
          <a:p>
            <a:r>
              <a:rPr lang="en-US" dirty="0" smtClean="0"/>
              <a:t>“A powerful France would not have allowed Scotland to be so quickly made Protestant.  The outbreak of the French wars of religion destroyed the European power of France and left Mary Queen of Scots helpless upon her </a:t>
            </a:r>
            <a:r>
              <a:rPr lang="en-US" dirty="0" err="1" smtClean="0"/>
              <a:t>uncushioned</a:t>
            </a:r>
            <a:r>
              <a:rPr lang="en-US" dirty="0" smtClean="0"/>
              <a:t> throne.  If the Huguenots failed in France, they indirectly helped to make Calvinism victorious in Scotland.”                     Owen Chadwick</a:t>
            </a:r>
          </a:p>
          <a:p>
            <a:r>
              <a:rPr lang="en-US" dirty="0" smtClean="0"/>
              <a:t>1572 – John Knox dies; Andrew Melville becomes key leader – wrote about “the divine right of Presbytery” (instead of Kings)</a:t>
            </a:r>
          </a:p>
          <a:p>
            <a:r>
              <a:rPr lang="en-US" dirty="0" smtClean="0"/>
              <a:t>1580 – The National Covenant of Scotland is signed – promise to obey God’s Word</a:t>
            </a:r>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13426"/>
            <a:ext cx="5803727"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942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James VI of Scotland – James I of England</a:t>
            </a:r>
            <a:endParaRPr lang="en-US" dirty="0"/>
          </a:p>
        </p:txBody>
      </p:sp>
      <p:sp>
        <p:nvSpPr>
          <p:cNvPr id="3" name="Content Placeholder 2"/>
          <p:cNvSpPr>
            <a:spLocks noGrp="1"/>
          </p:cNvSpPr>
          <p:nvPr>
            <p:ph idx="1"/>
          </p:nvPr>
        </p:nvSpPr>
        <p:spPr>
          <a:xfrm>
            <a:off x="4419600" y="1600200"/>
            <a:ext cx="4191000" cy="4953000"/>
          </a:xfrm>
        </p:spPr>
        <p:txBody>
          <a:bodyPr>
            <a:normAutofit fontScale="77500" lnSpcReduction="20000"/>
          </a:bodyPr>
          <a:lstStyle/>
          <a:p>
            <a:r>
              <a:rPr lang="en-US" dirty="0" smtClean="0"/>
              <a:t>1603 – Elizabeth dies – James VI is next in line to the throne; raised </a:t>
            </a:r>
            <a:r>
              <a:rPr lang="en-US" dirty="0" smtClean="0"/>
              <a:t>Protestant in Scotland</a:t>
            </a:r>
            <a:endParaRPr lang="en-US" dirty="0" smtClean="0"/>
          </a:p>
          <a:p>
            <a:r>
              <a:rPr lang="en-US" dirty="0" smtClean="0"/>
              <a:t>James I opposes the Puritans in England and the Presbyterians in Scotland – seeks to move church back toward Catholicism</a:t>
            </a:r>
          </a:p>
          <a:p>
            <a:pPr lvl="1"/>
            <a:r>
              <a:rPr lang="en-US" dirty="0" smtClean="0"/>
              <a:t>Begins forcing Scottish churches to conform to structure and practices of the Church of England</a:t>
            </a:r>
          </a:p>
          <a:p>
            <a:r>
              <a:rPr lang="en-US" dirty="0" smtClean="0"/>
              <a:t>1611 – new translation of the Bible – the KJV</a:t>
            </a:r>
          </a:p>
          <a:p>
            <a:pPr lvl="1"/>
            <a:r>
              <a:rPr lang="en-US" dirty="0" smtClean="0"/>
              <a:t>Partly to discourage use of the Geneva Bible</a:t>
            </a:r>
            <a:endParaRPr lang="en-US" dirty="0"/>
          </a:p>
        </p:txBody>
      </p:sp>
      <p:pic>
        <p:nvPicPr>
          <p:cNvPr id="5122" name="Picture 2" descr="Image result for James I of Eng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752600"/>
            <a:ext cx="3200400" cy="462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453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694" y="152400"/>
            <a:ext cx="7467600" cy="792162"/>
          </a:xfrm>
        </p:spPr>
        <p:txBody>
          <a:bodyPr>
            <a:normAutofit fontScale="90000"/>
          </a:bodyPr>
          <a:lstStyle/>
          <a:p>
            <a:r>
              <a:rPr lang="en-US" dirty="0" smtClean="0"/>
              <a:t>The National Covenant of 1638</a:t>
            </a:r>
            <a:endParaRPr lang="en-US" dirty="0"/>
          </a:p>
        </p:txBody>
      </p:sp>
      <p:sp>
        <p:nvSpPr>
          <p:cNvPr id="3" name="Content Placeholder 2"/>
          <p:cNvSpPr>
            <a:spLocks noGrp="1"/>
          </p:cNvSpPr>
          <p:nvPr>
            <p:ph idx="1"/>
          </p:nvPr>
        </p:nvSpPr>
        <p:spPr>
          <a:xfrm>
            <a:off x="228600" y="3886200"/>
            <a:ext cx="8610600" cy="2819400"/>
          </a:xfrm>
        </p:spPr>
        <p:txBody>
          <a:bodyPr>
            <a:normAutofit fontScale="77500" lnSpcReduction="20000"/>
          </a:bodyPr>
          <a:lstStyle/>
          <a:p>
            <a:r>
              <a:rPr lang="en-US" dirty="0" smtClean="0"/>
              <a:t>1625 – James dies; Charles I becomes king</a:t>
            </a:r>
          </a:p>
          <a:p>
            <a:pPr lvl="1"/>
            <a:r>
              <a:rPr lang="en-US" dirty="0" smtClean="0"/>
              <a:t>Charles increases control of church in Scotland </a:t>
            </a:r>
            <a:r>
              <a:rPr lang="en-US" dirty="0"/>
              <a:t>under Archbishop Laud</a:t>
            </a:r>
            <a:r>
              <a:rPr lang="en-US" dirty="0" smtClean="0"/>
              <a:t>, imposing Catholic-style worship</a:t>
            </a:r>
          </a:p>
          <a:p>
            <a:pPr lvl="1"/>
            <a:r>
              <a:rPr lang="en-US" dirty="0" smtClean="0"/>
              <a:t>Jenny Geddes – the stool and the riot</a:t>
            </a:r>
          </a:p>
          <a:p>
            <a:r>
              <a:rPr lang="en-US" dirty="0" smtClean="0"/>
              <a:t>1638 – National Covenant – adds grievances against the English throne</a:t>
            </a:r>
          </a:p>
          <a:p>
            <a:pPr lvl="1"/>
            <a:r>
              <a:rPr lang="en-US" dirty="0" smtClean="0"/>
              <a:t>Charles calls the English Parliament together for first time in 11 years in order to raise funds for war</a:t>
            </a:r>
          </a:p>
          <a:p>
            <a:pPr lvl="1"/>
            <a:r>
              <a:rPr lang="en-US" dirty="0" smtClean="0"/>
              <a:t>Parliament limits King’s powers – civil war breaks out in England</a:t>
            </a:r>
            <a:endParaRPr lang="en-US" dirty="0"/>
          </a:p>
        </p:txBody>
      </p:sp>
      <p:pic>
        <p:nvPicPr>
          <p:cNvPr id="6146" name="Picture 2" descr="Image result for &quot;The National Covenant of 1638&quot; Scot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0980" y="990600"/>
            <a:ext cx="4362189" cy="271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958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fontScale="90000"/>
          </a:bodyPr>
          <a:lstStyle/>
          <a:p>
            <a:r>
              <a:rPr lang="en-US" dirty="0" smtClean="0"/>
              <a:t>The Civil War in England</a:t>
            </a:r>
            <a:endParaRPr lang="en-US" dirty="0"/>
          </a:p>
        </p:txBody>
      </p:sp>
      <p:sp>
        <p:nvSpPr>
          <p:cNvPr id="3" name="Content Placeholder 2"/>
          <p:cNvSpPr>
            <a:spLocks noGrp="1"/>
          </p:cNvSpPr>
          <p:nvPr>
            <p:ph idx="1"/>
          </p:nvPr>
        </p:nvSpPr>
        <p:spPr>
          <a:xfrm>
            <a:off x="304800" y="1219200"/>
            <a:ext cx="4267200" cy="5257800"/>
          </a:xfrm>
        </p:spPr>
        <p:txBody>
          <a:bodyPr>
            <a:normAutofit fontScale="77500" lnSpcReduction="20000"/>
          </a:bodyPr>
          <a:lstStyle/>
          <a:p>
            <a:r>
              <a:rPr lang="en-US" dirty="0" smtClean="0"/>
              <a:t>1642 – Parliament armies, led by Oliver Cromwell, defeat King’s forces – Charles I is captured and beheaded</a:t>
            </a:r>
          </a:p>
          <a:p>
            <a:pPr lvl="1"/>
            <a:r>
              <a:rPr lang="en-US" dirty="0" smtClean="0"/>
              <a:t>Cromwell becomes “Lord Protector” – Puritan Independent </a:t>
            </a:r>
          </a:p>
          <a:p>
            <a:r>
              <a:rPr lang="en-US" dirty="0" smtClean="0"/>
              <a:t>1643 – Solemn League &amp; Covenant – treaty between English Parliament and Scottish Covenanters</a:t>
            </a:r>
          </a:p>
          <a:p>
            <a:pPr lvl="1"/>
            <a:r>
              <a:rPr lang="en-US" dirty="0" smtClean="0"/>
              <a:t>Purpose:  “to extirpate popery &amp; prelacy”; “to preserve the Church of Scotland and reform the Church of England and of Ireland according to the best Reformed churches”</a:t>
            </a:r>
          </a:p>
        </p:txBody>
      </p:sp>
      <p:pic>
        <p:nvPicPr>
          <p:cNvPr id="7170" name="Picture 2" descr="Image result for Oliver Cromwe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4374" y="1219200"/>
            <a:ext cx="3765637"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74692" y="6019800"/>
            <a:ext cx="1905000" cy="381000"/>
          </a:xfrm>
          <a:prstGeom prst="rect">
            <a:avLst/>
          </a:prstGeom>
          <a:noFill/>
        </p:spPr>
        <p:txBody>
          <a:bodyPr wrap="square" rtlCol="0">
            <a:spAutoFit/>
          </a:bodyPr>
          <a:lstStyle/>
          <a:p>
            <a:r>
              <a:rPr lang="en-US" dirty="0" smtClean="0"/>
              <a:t>Oliver Cromwell</a:t>
            </a:r>
            <a:endParaRPr lang="en-US" dirty="0"/>
          </a:p>
        </p:txBody>
      </p:sp>
    </p:spTree>
    <p:extLst>
      <p:ext uri="{BB962C8B-B14F-4D97-AF65-F5344CB8AC3E}">
        <p14:creationId xmlns:p14="http://schemas.microsoft.com/office/powerpoint/2010/main" val="4016214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792162"/>
          </a:xfrm>
        </p:spPr>
        <p:txBody>
          <a:bodyPr>
            <a:normAutofit fontScale="90000"/>
          </a:bodyPr>
          <a:lstStyle/>
          <a:p>
            <a:r>
              <a:rPr lang="en-US" dirty="0" smtClean="0"/>
              <a:t>The Westminster Assembly</a:t>
            </a:r>
            <a:endParaRPr lang="en-US" dirty="0"/>
          </a:p>
        </p:txBody>
      </p:sp>
      <p:sp>
        <p:nvSpPr>
          <p:cNvPr id="3" name="Content Placeholder 2"/>
          <p:cNvSpPr>
            <a:spLocks noGrp="1"/>
          </p:cNvSpPr>
          <p:nvPr>
            <p:ph idx="1"/>
          </p:nvPr>
        </p:nvSpPr>
        <p:spPr>
          <a:xfrm>
            <a:off x="228600" y="3810000"/>
            <a:ext cx="8610600" cy="2819400"/>
          </a:xfrm>
        </p:spPr>
        <p:txBody>
          <a:bodyPr>
            <a:normAutofit fontScale="77500" lnSpcReduction="20000"/>
          </a:bodyPr>
          <a:lstStyle/>
          <a:p>
            <a:r>
              <a:rPr lang="en-US" dirty="0" smtClean="0"/>
              <a:t>1643-1649 – over 150 of the leading English and Scottish theologians (Puritan and Presbyterian)</a:t>
            </a:r>
          </a:p>
          <a:p>
            <a:pPr lvl="1"/>
            <a:r>
              <a:rPr lang="en-US" dirty="0" smtClean="0"/>
              <a:t>Produces </a:t>
            </a:r>
            <a:r>
              <a:rPr lang="en-US" dirty="0" smtClean="0"/>
              <a:t>the Confession of Faith, Larger &amp; Shorter Catechisms, Form of Church Government, and Book of Discipline</a:t>
            </a:r>
          </a:p>
          <a:p>
            <a:pPr lvl="1"/>
            <a:r>
              <a:rPr lang="en-US" dirty="0" smtClean="0"/>
              <a:t>Immediately accepted by Scottish Parliament but rejected by English Parliament</a:t>
            </a:r>
          </a:p>
          <a:p>
            <a:r>
              <a:rPr lang="en-US" dirty="0" smtClean="0"/>
              <a:t>1650 – Charles II promises Scottish noblemen that he will uphold the Covenants if he is made king</a:t>
            </a:r>
          </a:p>
          <a:p>
            <a:pPr lvl="1"/>
            <a:r>
              <a:rPr lang="en-US" dirty="0" smtClean="0"/>
              <a:t>Charles II tries to invade England, but fails – flees to France</a:t>
            </a:r>
            <a:endParaRPr lang="en-US" dirty="0"/>
          </a:p>
        </p:txBody>
      </p:sp>
      <p:pic>
        <p:nvPicPr>
          <p:cNvPr id="8194"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799" y="1066800"/>
            <a:ext cx="4568477"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762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24124</TotalTime>
  <Words>890</Words>
  <Application>Microsoft Office PowerPoint</Application>
  <PresentationFormat>On-screen Show (4:3)</PresentationFormat>
  <Paragraphs>74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Technic</vt:lpstr>
      <vt:lpstr>The reformation in Scotland </vt:lpstr>
      <vt:lpstr>Beginnings of Reform</vt:lpstr>
      <vt:lpstr>John Knox</vt:lpstr>
      <vt:lpstr>A Swift Reformation</vt:lpstr>
      <vt:lpstr>PowerPoint Presentation</vt:lpstr>
      <vt:lpstr>James VI of Scotland – James I of England</vt:lpstr>
      <vt:lpstr>The National Covenant of 1638</vt:lpstr>
      <vt:lpstr>The Civil War in England</vt:lpstr>
      <vt:lpstr>The Westminster Assembly</vt:lpstr>
      <vt:lpstr>“The Killing Times”</vt:lpstr>
      <vt:lpstr>The Glorious Revolution</vt:lpstr>
      <vt:lpstr>The Legacy of the Reformation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Kiehl</dc:creator>
  <cp:lastModifiedBy>Dan Kiehl</cp:lastModifiedBy>
  <cp:revision>151</cp:revision>
  <dcterms:created xsi:type="dcterms:W3CDTF">2018-01-03T17:45:46Z</dcterms:created>
  <dcterms:modified xsi:type="dcterms:W3CDTF">2018-02-23T21:32:48Z</dcterms:modified>
</cp:coreProperties>
</file>