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70" r:id="rId11"/>
    <p:sldId id="265" r:id="rId12"/>
    <p:sldId id="271" r:id="rId13"/>
    <p:sldId id="266" r:id="rId14"/>
    <p:sldId id="267" r:id="rId15"/>
    <p:sldId id="268" r:id="rId16"/>
    <p:sldId id="269" r:id="rId17"/>
    <p:sldId id="272" r:id="rId18"/>
    <p:sldId id="273"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18" d="100"/>
          <a:sy n="118" d="100"/>
        </p:scale>
        <p:origin x="-1434"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6D9B65A-5E18-4538-9D2C-3298A4020609}" type="datetimeFigureOut">
              <a:rPr lang="en-US" smtClean="0"/>
              <a:t>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B7B4F4-B610-4D75-AF7D-726063EE8797}" type="slidenum">
              <a:rPr lang="en-US" smtClean="0"/>
              <a:t>‹#›</a:t>
            </a:fld>
            <a:endParaRPr lang="en-US"/>
          </a:p>
        </p:txBody>
      </p:sp>
    </p:spTree>
    <p:extLst>
      <p:ext uri="{BB962C8B-B14F-4D97-AF65-F5344CB8AC3E}">
        <p14:creationId xmlns:p14="http://schemas.microsoft.com/office/powerpoint/2010/main" val="9569979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6D9B65A-5E18-4538-9D2C-3298A4020609}" type="datetimeFigureOut">
              <a:rPr lang="en-US" smtClean="0"/>
              <a:t>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B7B4F4-B610-4D75-AF7D-726063EE8797}" type="slidenum">
              <a:rPr lang="en-US" smtClean="0"/>
              <a:t>‹#›</a:t>
            </a:fld>
            <a:endParaRPr lang="en-US"/>
          </a:p>
        </p:txBody>
      </p:sp>
    </p:spTree>
    <p:extLst>
      <p:ext uri="{BB962C8B-B14F-4D97-AF65-F5344CB8AC3E}">
        <p14:creationId xmlns:p14="http://schemas.microsoft.com/office/powerpoint/2010/main" val="25229247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6D9B65A-5E18-4538-9D2C-3298A4020609}" type="datetimeFigureOut">
              <a:rPr lang="en-US" smtClean="0"/>
              <a:t>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B7B4F4-B610-4D75-AF7D-726063EE8797}" type="slidenum">
              <a:rPr lang="en-US" smtClean="0"/>
              <a:t>‹#›</a:t>
            </a:fld>
            <a:endParaRPr lang="en-US"/>
          </a:p>
        </p:txBody>
      </p:sp>
    </p:spTree>
    <p:extLst>
      <p:ext uri="{BB962C8B-B14F-4D97-AF65-F5344CB8AC3E}">
        <p14:creationId xmlns:p14="http://schemas.microsoft.com/office/powerpoint/2010/main" val="1492972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6D9B65A-5E18-4538-9D2C-3298A4020609}" type="datetimeFigureOut">
              <a:rPr lang="en-US" smtClean="0"/>
              <a:t>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B7B4F4-B610-4D75-AF7D-726063EE8797}" type="slidenum">
              <a:rPr lang="en-US" smtClean="0"/>
              <a:t>‹#›</a:t>
            </a:fld>
            <a:endParaRPr lang="en-US"/>
          </a:p>
        </p:txBody>
      </p:sp>
    </p:spTree>
    <p:extLst>
      <p:ext uri="{BB962C8B-B14F-4D97-AF65-F5344CB8AC3E}">
        <p14:creationId xmlns:p14="http://schemas.microsoft.com/office/powerpoint/2010/main" val="6987180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6D9B65A-5E18-4538-9D2C-3298A4020609}" type="datetimeFigureOut">
              <a:rPr lang="en-US" smtClean="0"/>
              <a:t>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B7B4F4-B610-4D75-AF7D-726063EE8797}" type="slidenum">
              <a:rPr lang="en-US" smtClean="0"/>
              <a:t>‹#›</a:t>
            </a:fld>
            <a:endParaRPr lang="en-US"/>
          </a:p>
        </p:txBody>
      </p:sp>
    </p:spTree>
    <p:extLst>
      <p:ext uri="{BB962C8B-B14F-4D97-AF65-F5344CB8AC3E}">
        <p14:creationId xmlns:p14="http://schemas.microsoft.com/office/powerpoint/2010/main" val="16968152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6D9B65A-5E18-4538-9D2C-3298A4020609}" type="datetimeFigureOut">
              <a:rPr lang="en-US" smtClean="0"/>
              <a:t>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B7B4F4-B610-4D75-AF7D-726063EE8797}" type="slidenum">
              <a:rPr lang="en-US" smtClean="0"/>
              <a:t>‹#›</a:t>
            </a:fld>
            <a:endParaRPr lang="en-US"/>
          </a:p>
        </p:txBody>
      </p:sp>
    </p:spTree>
    <p:extLst>
      <p:ext uri="{BB962C8B-B14F-4D97-AF65-F5344CB8AC3E}">
        <p14:creationId xmlns:p14="http://schemas.microsoft.com/office/powerpoint/2010/main" val="24335671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6D9B65A-5E18-4538-9D2C-3298A4020609}" type="datetimeFigureOut">
              <a:rPr lang="en-US" smtClean="0"/>
              <a:t>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6B7B4F4-B610-4D75-AF7D-726063EE8797}" type="slidenum">
              <a:rPr lang="en-US" smtClean="0"/>
              <a:t>‹#›</a:t>
            </a:fld>
            <a:endParaRPr lang="en-US"/>
          </a:p>
        </p:txBody>
      </p:sp>
    </p:spTree>
    <p:extLst>
      <p:ext uri="{BB962C8B-B14F-4D97-AF65-F5344CB8AC3E}">
        <p14:creationId xmlns:p14="http://schemas.microsoft.com/office/powerpoint/2010/main" val="31651795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6D9B65A-5E18-4538-9D2C-3298A4020609}" type="datetimeFigureOut">
              <a:rPr lang="en-US" smtClean="0"/>
              <a:t>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6B7B4F4-B610-4D75-AF7D-726063EE8797}" type="slidenum">
              <a:rPr lang="en-US" smtClean="0"/>
              <a:t>‹#›</a:t>
            </a:fld>
            <a:endParaRPr lang="en-US"/>
          </a:p>
        </p:txBody>
      </p:sp>
    </p:spTree>
    <p:extLst>
      <p:ext uri="{BB962C8B-B14F-4D97-AF65-F5344CB8AC3E}">
        <p14:creationId xmlns:p14="http://schemas.microsoft.com/office/powerpoint/2010/main" val="7311876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D9B65A-5E18-4538-9D2C-3298A4020609}" type="datetimeFigureOut">
              <a:rPr lang="en-US" smtClean="0"/>
              <a:t>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6B7B4F4-B610-4D75-AF7D-726063EE8797}" type="slidenum">
              <a:rPr lang="en-US" smtClean="0"/>
              <a:t>‹#›</a:t>
            </a:fld>
            <a:endParaRPr lang="en-US"/>
          </a:p>
        </p:txBody>
      </p:sp>
    </p:spTree>
    <p:extLst>
      <p:ext uri="{BB962C8B-B14F-4D97-AF65-F5344CB8AC3E}">
        <p14:creationId xmlns:p14="http://schemas.microsoft.com/office/powerpoint/2010/main" val="19554891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6D9B65A-5E18-4538-9D2C-3298A4020609}" type="datetimeFigureOut">
              <a:rPr lang="en-US" smtClean="0"/>
              <a:t>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B7B4F4-B610-4D75-AF7D-726063EE8797}" type="slidenum">
              <a:rPr lang="en-US" smtClean="0"/>
              <a:t>‹#›</a:t>
            </a:fld>
            <a:endParaRPr lang="en-US"/>
          </a:p>
        </p:txBody>
      </p:sp>
    </p:spTree>
    <p:extLst>
      <p:ext uri="{BB962C8B-B14F-4D97-AF65-F5344CB8AC3E}">
        <p14:creationId xmlns:p14="http://schemas.microsoft.com/office/powerpoint/2010/main" val="42802336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6D9B65A-5E18-4538-9D2C-3298A4020609}" type="datetimeFigureOut">
              <a:rPr lang="en-US" smtClean="0"/>
              <a:t>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B7B4F4-B610-4D75-AF7D-726063EE8797}" type="slidenum">
              <a:rPr lang="en-US" smtClean="0"/>
              <a:t>‹#›</a:t>
            </a:fld>
            <a:endParaRPr lang="en-US"/>
          </a:p>
        </p:txBody>
      </p:sp>
    </p:spTree>
    <p:extLst>
      <p:ext uri="{BB962C8B-B14F-4D97-AF65-F5344CB8AC3E}">
        <p14:creationId xmlns:p14="http://schemas.microsoft.com/office/powerpoint/2010/main" val="35876356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22000"/>
          </a:blip>
          <a:srcRect/>
          <a:stretch>
            <a:fillRect l="-20000" r="-20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D9B65A-5E18-4538-9D2C-3298A4020609}" type="datetimeFigureOut">
              <a:rPr lang="en-US" smtClean="0"/>
              <a:t>2/1/2017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B7B4F4-B610-4D75-AF7D-726063EE8797}" type="slidenum">
              <a:rPr lang="en-US" smtClean="0"/>
              <a:t>‹#›</a:t>
            </a:fld>
            <a:endParaRPr lang="en-US"/>
          </a:p>
        </p:txBody>
      </p:sp>
    </p:spTree>
    <p:extLst>
      <p:ext uri="{BB962C8B-B14F-4D97-AF65-F5344CB8AC3E}">
        <p14:creationId xmlns:p14="http://schemas.microsoft.com/office/powerpoint/2010/main" val="20974692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5672328"/>
            <a:ext cx="8915400" cy="1055497"/>
          </a:xfrm>
        </p:spPr>
        <p:txBody>
          <a:bodyPr>
            <a:normAutofit/>
          </a:bodyPr>
          <a:lstStyle/>
          <a:p>
            <a:r>
              <a:rPr lang="en-US" sz="3400" dirty="0" smtClean="0"/>
              <a:t>Lesson #4 – </a:t>
            </a:r>
            <a:r>
              <a:rPr lang="en-US" sz="3400" dirty="0" smtClean="0"/>
              <a:t>The </a:t>
            </a:r>
            <a:r>
              <a:rPr lang="en-US" sz="3400" dirty="0" smtClean="0"/>
              <a:t>Canon of Scripture</a:t>
            </a:r>
            <a:endParaRPr lang="en-US" sz="3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 y="533400"/>
            <a:ext cx="9144000" cy="5138928"/>
          </a:xfrm>
          <a:prstGeom prst="rect">
            <a:avLst/>
          </a:prstGeom>
        </p:spPr>
      </p:pic>
    </p:spTree>
    <p:extLst>
      <p:ext uri="{BB962C8B-B14F-4D97-AF65-F5344CB8AC3E}">
        <p14:creationId xmlns:p14="http://schemas.microsoft.com/office/powerpoint/2010/main" val="14508102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457200"/>
            <a:ext cx="4495800" cy="6106789"/>
          </a:xfrm>
        </p:spPr>
        <p:txBody>
          <a:bodyPr>
            <a:normAutofit fontScale="77500" lnSpcReduction="20000"/>
          </a:bodyPr>
          <a:lstStyle/>
          <a:p>
            <a:r>
              <a:rPr lang="en-US" dirty="0"/>
              <a:t>“</a:t>
            </a:r>
            <a:r>
              <a:rPr lang="en-US" baseline="30000" dirty="0"/>
              <a:t> </a:t>
            </a:r>
            <a:r>
              <a:rPr lang="en-US" dirty="0"/>
              <a:t>If anyone thinks that he is a prophet, or spiritual, he should acknowledge that the things </a:t>
            </a:r>
            <a:r>
              <a:rPr lang="en-US" i="1" dirty="0"/>
              <a:t>I am writing to you are a command of the Lord</a:t>
            </a:r>
            <a:r>
              <a:rPr lang="en-US" dirty="0" smtClean="0"/>
              <a:t>.”                                                                     	          I </a:t>
            </a:r>
            <a:r>
              <a:rPr lang="en-US" dirty="0"/>
              <a:t>Corinthians </a:t>
            </a:r>
            <a:r>
              <a:rPr lang="en-US" dirty="0" smtClean="0"/>
              <a:t>14:37</a:t>
            </a:r>
          </a:p>
          <a:p>
            <a:pPr marL="0" indent="0">
              <a:buNone/>
            </a:pPr>
            <a:endParaRPr lang="en-US" dirty="0"/>
          </a:p>
          <a:p>
            <a:r>
              <a:rPr lang="en-US" dirty="0"/>
              <a:t>“…just as our beloved brother Paul also wrote to you according to the wisdom given him, as he does in all his letters when he speaks in them of these matters. There are some things in them that are hard to understand, which the ignorant and unstable twist to their own destruction, </a:t>
            </a:r>
            <a:r>
              <a:rPr lang="en-US" i="1" dirty="0"/>
              <a:t>as they do the other Scriptures</a:t>
            </a:r>
            <a:r>
              <a:rPr lang="en-US" dirty="0"/>
              <a:t>.”                                                        </a:t>
            </a:r>
            <a:r>
              <a:rPr lang="en-US" dirty="0" smtClean="0"/>
              <a:t> 	                 II </a:t>
            </a:r>
            <a:r>
              <a:rPr lang="en-US" dirty="0"/>
              <a:t>Peter 3:15,16</a:t>
            </a:r>
          </a:p>
          <a:p>
            <a:endParaRPr lang="en-US" dirty="0"/>
          </a:p>
        </p:txBody>
      </p:sp>
      <p:pic>
        <p:nvPicPr>
          <p:cNvPr id="3074" name="Picture 2" descr="Image result for Paul preaching"/>
          <p:cNvPicPr>
            <a:picLocks noChangeAspect="1" noChangeArrowheads="1"/>
          </p:cNvPicPr>
          <p:nvPr/>
        </p:nvPicPr>
        <p:blipFill rotWithShape="1">
          <a:blip r:embed="rId2">
            <a:extLst>
              <a:ext uri="{28A0092B-C50C-407E-A947-70E740481C1C}">
                <a14:useLocalDpi xmlns:a14="http://schemas.microsoft.com/office/drawing/2010/main" val="0"/>
              </a:ext>
            </a:extLst>
          </a:blip>
          <a:srcRect l="8174" r="30089"/>
          <a:stretch/>
        </p:blipFill>
        <p:spPr bwMode="auto">
          <a:xfrm>
            <a:off x="5105400" y="990600"/>
            <a:ext cx="3777943" cy="487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49717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763000" cy="1143000"/>
          </a:xfrm>
        </p:spPr>
        <p:txBody>
          <a:bodyPr>
            <a:normAutofit fontScale="90000"/>
          </a:bodyPr>
          <a:lstStyle/>
          <a:p>
            <a:r>
              <a:rPr lang="en-US" dirty="0" smtClean="0"/>
              <a:t>Witness to the Canon – 2</a:t>
            </a:r>
            <a:r>
              <a:rPr lang="en-US" baseline="30000" dirty="0" smtClean="0"/>
              <a:t>nd</a:t>
            </a:r>
            <a:r>
              <a:rPr lang="en-US" dirty="0" smtClean="0"/>
              <a:t> &amp; 3</a:t>
            </a:r>
            <a:r>
              <a:rPr lang="en-US" baseline="30000" dirty="0" smtClean="0"/>
              <a:t>rd</a:t>
            </a:r>
            <a:r>
              <a:rPr lang="en-US" dirty="0" smtClean="0"/>
              <a:t>  Century</a:t>
            </a:r>
            <a:endParaRPr lang="en-US" dirty="0"/>
          </a:p>
        </p:txBody>
      </p:sp>
      <p:sp>
        <p:nvSpPr>
          <p:cNvPr id="3" name="Content Placeholder 2"/>
          <p:cNvSpPr>
            <a:spLocks noGrp="1"/>
          </p:cNvSpPr>
          <p:nvPr>
            <p:ph idx="1"/>
          </p:nvPr>
        </p:nvSpPr>
        <p:spPr>
          <a:xfrm>
            <a:off x="457200" y="1295400"/>
            <a:ext cx="4419600" cy="5029200"/>
          </a:xfrm>
        </p:spPr>
        <p:txBody>
          <a:bodyPr>
            <a:normAutofit fontScale="85000" lnSpcReduction="20000"/>
          </a:bodyPr>
          <a:lstStyle/>
          <a:p>
            <a:r>
              <a:rPr lang="en-US" dirty="0"/>
              <a:t>Acts 2:42 – “And </a:t>
            </a:r>
            <a:r>
              <a:rPr lang="en-US" i="1" dirty="0"/>
              <a:t>they devoted themselves to the apostles' teaching </a:t>
            </a:r>
            <a:r>
              <a:rPr lang="en-US" dirty="0"/>
              <a:t>and the fellowship, to the breaking of bread and the prayers</a:t>
            </a:r>
            <a:r>
              <a:rPr lang="en-US" dirty="0" smtClean="0"/>
              <a:t>.”</a:t>
            </a:r>
            <a:endParaRPr lang="en-US" dirty="0"/>
          </a:p>
          <a:p>
            <a:r>
              <a:rPr lang="en-US" dirty="0" smtClean="0"/>
              <a:t>A rapidly spreading and persecuted Church</a:t>
            </a:r>
          </a:p>
          <a:p>
            <a:r>
              <a:rPr lang="en-US" dirty="0" err="1"/>
              <a:t>Papias</a:t>
            </a:r>
            <a:r>
              <a:rPr lang="en-US" dirty="0"/>
              <a:t> – 110 AD – affirms the four Gospels</a:t>
            </a:r>
          </a:p>
          <a:p>
            <a:r>
              <a:rPr lang="en-US" dirty="0"/>
              <a:t>Justin Martyr, 150 AD – “…and the memoirs of the apostles or the writings of the prophets are being read as long as it is allowable.”</a:t>
            </a:r>
          </a:p>
          <a:p>
            <a:endParaRPr lang="en-US" dirty="0" smtClean="0"/>
          </a:p>
        </p:txBody>
      </p:sp>
      <p:pic>
        <p:nvPicPr>
          <p:cNvPr id="4098" name="Picture 2" descr="Image result for Justin Marty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1295400"/>
            <a:ext cx="3429000" cy="427306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922021" y="5773700"/>
            <a:ext cx="2362200" cy="523220"/>
          </a:xfrm>
          <a:prstGeom prst="rect">
            <a:avLst/>
          </a:prstGeom>
          <a:noFill/>
        </p:spPr>
        <p:txBody>
          <a:bodyPr wrap="square" rtlCol="0">
            <a:spAutoFit/>
          </a:bodyPr>
          <a:lstStyle/>
          <a:p>
            <a:pPr algn="ctr"/>
            <a:r>
              <a:rPr lang="en-US" sz="2800" dirty="0" smtClean="0"/>
              <a:t>Justin Martyr</a:t>
            </a:r>
            <a:endParaRPr lang="en-US" sz="2800" dirty="0"/>
          </a:p>
        </p:txBody>
      </p:sp>
    </p:spTree>
    <p:extLst>
      <p:ext uri="{BB962C8B-B14F-4D97-AF65-F5344CB8AC3E}">
        <p14:creationId xmlns:p14="http://schemas.microsoft.com/office/powerpoint/2010/main" val="33530578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429000"/>
            <a:ext cx="8153400" cy="3124200"/>
          </a:xfrm>
        </p:spPr>
        <p:txBody>
          <a:bodyPr>
            <a:normAutofit fontScale="85000" lnSpcReduction="20000"/>
          </a:bodyPr>
          <a:lstStyle/>
          <a:p>
            <a:r>
              <a:rPr lang="en-US" dirty="0" err="1" smtClean="0"/>
              <a:t>Muratorian</a:t>
            </a:r>
            <a:r>
              <a:rPr lang="en-US" dirty="0" smtClean="0"/>
              <a:t> </a:t>
            </a:r>
            <a:r>
              <a:rPr lang="en-US" dirty="0"/>
              <a:t>Fragment – early, partial list of Apostolic books (late 100’s) – Luke is </a:t>
            </a:r>
            <a:r>
              <a:rPr lang="en-US" dirty="0" smtClean="0"/>
              <a:t>listed first, </a:t>
            </a:r>
            <a:r>
              <a:rPr lang="en-US" dirty="0"/>
              <a:t>but is called the 3</a:t>
            </a:r>
            <a:r>
              <a:rPr lang="en-US" baseline="30000" dirty="0"/>
              <a:t>rd</a:t>
            </a:r>
            <a:r>
              <a:rPr lang="en-US" dirty="0"/>
              <a:t> Gospel; only current books not listed:  Hebrews, James, I Peter, II Peter, III John</a:t>
            </a:r>
          </a:p>
          <a:p>
            <a:r>
              <a:rPr lang="en-US" dirty="0" err="1"/>
              <a:t>Irenaus</a:t>
            </a:r>
            <a:r>
              <a:rPr lang="en-US" dirty="0"/>
              <a:t> – 180 AD – affirms the four Gospels</a:t>
            </a:r>
          </a:p>
          <a:p>
            <a:r>
              <a:rPr lang="en-US" dirty="0"/>
              <a:t>Origen </a:t>
            </a:r>
            <a:r>
              <a:rPr lang="en-US" dirty="0" smtClean="0"/>
              <a:t>– early 200’s AD – </a:t>
            </a:r>
            <a:r>
              <a:rPr lang="en-US" dirty="0"/>
              <a:t>originally hesitant regarding Hebrews, James, II Peter, II John, III John; eventually lists the same 27 books we have today </a:t>
            </a:r>
          </a:p>
          <a:p>
            <a:endParaRPr lang="en-US" dirty="0"/>
          </a:p>
        </p:txBody>
      </p:sp>
      <p:pic>
        <p:nvPicPr>
          <p:cNvPr id="5122" name="Picture 2" descr="Image result for muratorian fragme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304800"/>
            <a:ext cx="3810000" cy="29064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91923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dirty="0" smtClean="0"/>
              <a:t>Witness to the Canon – 4</a:t>
            </a:r>
            <a:r>
              <a:rPr lang="en-US" baseline="30000" dirty="0" smtClean="0"/>
              <a:t>th</a:t>
            </a:r>
            <a:r>
              <a:rPr lang="en-US" dirty="0" smtClean="0"/>
              <a:t> Century</a:t>
            </a:r>
            <a:endParaRPr lang="en-US" dirty="0"/>
          </a:p>
        </p:txBody>
      </p:sp>
      <p:sp>
        <p:nvSpPr>
          <p:cNvPr id="3" name="Content Placeholder 2"/>
          <p:cNvSpPr>
            <a:spLocks noGrp="1"/>
          </p:cNvSpPr>
          <p:nvPr>
            <p:ph idx="1"/>
          </p:nvPr>
        </p:nvSpPr>
        <p:spPr>
          <a:xfrm>
            <a:off x="304800" y="1354709"/>
            <a:ext cx="4648200" cy="5105400"/>
          </a:xfrm>
        </p:spPr>
        <p:txBody>
          <a:bodyPr>
            <a:normAutofit fontScale="70000" lnSpcReduction="20000"/>
          </a:bodyPr>
          <a:lstStyle/>
          <a:p>
            <a:r>
              <a:rPr lang="en-US" dirty="0" smtClean="0"/>
              <a:t>Eusebius –historian – 340 AD</a:t>
            </a:r>
          </a:p>
          <a:p>
            <a:pPr lvl="1"/>
            <a:r>
              <a:rPr lang="en-US" dirty="0" smtClean="0"/>
              <a:t>Universally acknowledged:  4 Gospels, Acts, Paul’s epistles, Hebrews, I John, I Peter, Revelation</a:t>
            </a:r>
          </a:p>
          <a:p>
            <a:pPr lvl="1"/>
            <a:r>
              <a:rPr lang="en-US" dirty="0" smtClean="0"/>
              <a:t>Disputed:  James, Jude, II Peter, II John, III John (not as widely distributed and known; but these were “recognized by the majority”)</a:t>
            </a:r>
          </a:p>
          <a:p>
            <a:r>
              <a:rPr lang="en-US" dirty="0" smtClean="0"/>
              <a:t>Athanasius of Alexandria – 367 AD – same 27 books as today listed as accepted</a:t>
            </a:r>
          </a:p>
          <a:p>
            <a:r>
              <a:rPr lang="en-US" dirty="0" smtClean="0"/>
              <a:t>Rejected books – The Shepherd of </a:t>
            </a:r>
            <a:r>
              <a:rPr lang="en-US" dirty="0" err="1" smtClean="0"/>
              <a:t>Hermas</a:t>
            </a:r>
            <a:r>
              <a:rPr lang="en-US" dirty="0" smtClean="0"/>
              <a:t>; Epistle of Barnabas; Wisdom of Solomon; I Clement, II Clement</a:t>
            </a:r>
          </a:p>
          <a:p>
            <a:r>
              <a:rPr lang="en-US" dirty="0" smtClean="0"/>
              <a:t>Council of Hippo (393 AD) and Carthage (397 AD) affirm all 27 books </a:t>
            </a:r>
            <a:endParaRPr lang="en-US" dirty="0"/>
          </a:p>
        </p:txBody>
      </p:sp>
      <p:pic>
        <p:nvPicPr>
          <p:cNvPr id="6146" name="Picture 2" descr="Image result for Athanasiu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81600" y="1219200"/>
            <a:ext cx="3665416" cy="487680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943600" y="6172200"/>
            <a:ext cx="2209800" cy="523220"/>
          </a:xfrm>
          <a:prstGeom prst="rect">
            <a:avLst/>
          </a:prstGeom>
          <a:noFill/>
        </p:spPr>
        <p:txBody>
          <a:bodyPr wrap="square" rtlCol="0">
            <a:spAutoFit/>
          </a:bodyPr>
          <a:lstStyle/>
          <a:p>
            <a:pPr algn="ctr"/>
            <a:r>
              <a:rPr lang="en-US" sz="2800" dirty="0" smtClean="0"/>
              <a:t>Athanasius</a:t>
            </a:r>
            <a:endParaRPr lang="en-US" sz="2800" dirty="0"/>
          </a:p>
        </p:txBody>
      </p:sp>
    </p:spTree>
    <p:extLst>
      <p:ext uri="{BB962C8B-B14F-4D97-AF65-F5344CB8AC3E}">
        <p14:creationId xmlns:p14="http://schemas.microsoft.com/office/powerpoint/2010/main" val="27483816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429000"/>
            <a:ext cx="8229600" cy="3352800"/>
          </a:xfrm>
        </p:spPr>
        <p:txBody>
          <a:bodyPr>
            <a:normAutofit fontScale="85000" lnSpcReduction="10000"/>
          </a:bodyPr>
          <a:lstStyle/>
          <a:p>
            <a:pPr marL="0" indent="0">
              <a:buNone/>
            </a:pPr>
            <a:r>
              <a:rPr lang="en-US" dirty="0" smtClean="0"/>
              <a:t>“Over and over again when [the early Christians] wrote about which books were included in the canon and which were not, they used language such as ‘we received’ and ‘these books were handed down.’  Their understanding of their role in the process was not that of a judging, pointing, choosing finger but that of an upturned, open, receiving hand.”  </a:t>
            </a:r>
          </a:p>
          <a:p>
            <a:pPr marL="0" indent="0">
              <a:buNone/>
            </a:pPr>
            <a:r>
              <a:rPr lang="en-US" dirty="0"/>
              <a:t> </a:t>
            </a:r>
            <a:r>
              <a:rPr lang="en-US" dirty="0" smtClean="0"/>
              <a:t>                                   Greg Gilbert, </a:t>
            </a:r>
            <a:r>
              <a:rPr lang="en-US" u="sng" dirty="0" smtClean="0"/>
              <a:t>Why Trust the Bible</a:t>
            </a:r>
            <a:r>
              <a:rPr lang="en-US" dirty="0" smtClean="0"/>
              <a:t>?</a:t>
            </a:r>
            <a:endParaRPr lang="en-US" dirty="0"/>
          </a:p>
        </p:txBody>
      </p:sp>
      <p:pic>
        <p:nvPicPr>
          <p:cNvPr id="7170" name="Picture 2" descr="Image result for open hand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373708"/>
            <a:ext cx="4420338" cy="28266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89835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Main Criteria for NT Canonicity</a:t>
            </a:r>
            <a:endParaRPr lang="en-US" dirty="0"/>
          </a:p>
        </p:txBody>
      </p:sp>
      <p:sp>
        <p:nvSpPr>
          <p:cNvPr id="3" name="Content Placeholder 2"/>
          <p:cNvSpPr>
            <a:spLocks noGrp="1"/>
          </p:cNvSpPr>
          <p:nvPr>
            <p:ph idx="1"/>
          </p:nvPr>
        </p:nvSpPr>
        <p:spPr/>
        <p:txBody>
          <a:bodyPr/>
          <a:lstStyle/>
          <a:p>
            <a:r>
              <a:rPr lang="en-US" b="1" i="1" dirty="0" smtClean="0"/>
              <a:t>Apostolicity</a:t>
            </a:r>
            <a:r>
              <a:rPr lang="en-US" dirty="0" smtClean="0"/>
              <a:t> – written by an Apostle or a close associate of an Apostle</a:t>
            </a:r>
          </a:p>
          <a:p>
            <a:r>
              <a:rPr lang="en-US" b="1" i="1" dirty="0" smtClean="0"/>
              <a:t>Antiquity</a:t>
            </a:r>
            <a:r>
              <a:rPr lang="en-US" dirty="0" smtClean="0"/>
              <a:t> – related to Apostolicity; dating to the 1</a:t>
            </a:r>
            <a:r>
              <a:rPr lang="en-US" baseline="30000" dirty="0" smtClean="0"/>
              <a:t>st</a:t>
            </a:r>
            <a:r>
              <a:rPr lang="en-US" dirty="0" smtClean="0"/>
              <a:t> century</a:t>
            </a:r>
          </a:p>
          <a:p>
            <a:r>
              <a:rPr lang="en-US" b="1" i="1" dirty="0" smtClean="0"/>
              <a:t>Orthodoxy</a:t>
            </a:r>
            <a:r>
              <a:rPr lang="en-US" dirty="0" smtClean="0"/>
              <a:t> – teachings consistent with already accepted canon</a:t>
            </a:r>
          </a:p>
          <a:p>
            <a:r>
              <a:rPr lang="en-US" b="1" i="1" dirty="0" smtClean="0"/>
              <a:t>Universality</a:t>
            </a:r>
            <a:r>
              <a:rPr lang="en-US" dirty="0" smtClean="0"/>
              <a:t> – used and valued in all places the Church was established</a:t>
            </a:r>
            <a:endParaRPr lang="en-US" dirty="0"/>
          </a:p>
        </p:txBody>
      </p:sp>
    </p:spTree>
    <p:extLst>
      <p:ext uri="{BB962C8B-B14F-4D97-AF65-F5344CB8AC3E}">
        <p14:creationId xmlns:p14="http://schemas.microsoft.com/office/powerpoint/2010/main" val="28733030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915400" cy="715962"/>
          </a:xfrm>
        </p:spPr>
        <p:txBody>
          <a:bodyPr>
            <a:normAutofit fontScale="90000"/>
          </a:bodyPr>
          <a:lstStyle/>
          <a:p>
            <a:r>
              <a:rPr lang="en-US" dirty="0" smtClean="0"/>
              <a:t>A Rejected Gospel – The Gospel of Thomas</a:t>
            </a:r>
            <a:endParaRPr lang="en-US" dirty="0"/>
          </a:p>
        </p:txBody>
      </p:sp>
      <p:sp>
        <p:nvSpPr>
          <p:cNvPr id="3" name="Content Placeholder 2"/>
          <p:cNvSpPr>
            <a:spLocks noGrp="1"/>
          </p:cNvSpPr>
          <p:nvPr>
            <p:ph idx="1"/>
          </p:nvPr>
        </p:nvSpPr>
        <p:spPr>
          <a:xfrm>
            <a:off x="330762" y="3810000"/>
            <a:ext cx="8458200" cy="2895600"/>
          </a:xfrm>
        </p:spPr>
        <p:txBody>
          <a:bodyPr>
            <a:normAutofit fontScale="70000" lnSpcReduction="20000"/>
          </a:bodyPr>
          <a:lstStyle/>
          <a:p>
            <a:r>
              <a:rPr lang="en-US" dirty="0" smtClean="0"/>
              <a:t>Claims to be apostolic, but fails tests of antiquity, orthodoxy, and universality</a:t>
            </a:r>
          </a:p>
          <a:p>
            <a:r>
              <a:rPr lang="en-US" dirty="0" smtClean="0"/>
              <a:t>Gnostic Gospel, written in late 100’s; considered heretical by early church fathers</a:t>
            </a:r>
          </a:p>
          <a:p>
            <a:r>
              <a:rPr lang="en-US" dirty="0" smtClean="0"/>
              <a:t>“Simon Peter said to them, ‘Let Mary leave us, for women are not worthy of life.’  Jesus said, ‘I myself shall lead her in order to make her male, so that she too may become a living spirit resembling you males.  For every woman who will make herself male will enter the Kingdom of Heaven.”     The Gospel of Thomas</a:t>
            </a:r>
            <a:endParaRPr lang="en-US" dirty="0"/>
          </a:p>
        </p:txBody>
      </p:sp>
      <p:pic>
        <p:nvPicPr>
          <p:cNvPr id="8194" name="Picture 2" descr="Image result for Gospel of Thom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54862" y="1089053"/>
            <a:ext cx="3810000" cy="25343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04833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Westminster Confession of Faith, Chapter 1</a:t>
            </a:r>
            <a:endParaRPr lang="en-US" dirty="0"/>
          </a:p>
        </p:txBody>
      </p:sp>
      <p:sp>
        <p:nvSpPr>
          <p:cNvPr id="3" name="Content Placeholder 2"/>
          <p:cNvSpPr>
            <a:spLocks noGrp="1"/>
          </p:cNvSpPr>
          <p:nvPr>
            <p:ph idx="1"/>
          </p:nvPr>
        </p:nvSpPr>
        <p:spPr>
          <a:xfrm>
            <a:off x="457200" y="1600200"/>
            <a:ext cx="8229600" cy="4876800"/>
          </a:xfrm>
        </p:spPr>
        <p:txBody>
          <a:bodyPr>
            <a:normAutofit fontScale="70000" lnSpcReduction="20000"/>
          </a:bodyPr>
          <a:lstStyle/>
          <a:p>
            <a:pPr marL="0" indent="0">
              <a:buNone/>
            </a:pPr>
            <a:r>
              <a:rPr lang="en-US" dirty="0" smtClean="0"/>
              <a:t>1.) Although </a:t>
            </a:r>
            <a:r>
              <a:rPr lang="en-US" dirty="0"/>
              <a:t>the light of nature, and the works of creation and providence do so far manifest the goodness, wisdom, and power of God, as to leave men </a:t>
            </a:r>
            <a:r>
              <a:rPr lang="en-US" dirty="0" err="1"/>
              <a:t>unexcusable</a:t>
            </a:r>
            <a:r>
              <a:rPr lang="en-US" dirty="0"/>
              <a:t>; yet are they not sufficient to give that knowledge of God, and of his will, which is necessary unto salvation. </a:t>
            </a:r>
            <a:r>
              <a:rPr lang="en-US" i="1" dirty="0"/>
              <a:t>Therefore it pleased the Lord, at sundry times, and in divers manners, to reveal himself, and to declare that his will unto his church</a:t>
            </a:r>
            <a:r>
              <a:rPr lang="en-US" dirty="0"/>
              <a:t>; and afterwards, for the better preserving and propagating of the truth, and for the more sure establishment and comfort of the church against the corruption of the flesh, and the malice of Satan and of the world, </a:t>
            </a:r>
            <a:r>
              <a:rPr lang="en-US" i="1" dirty="0"/>
              <a:t>to commit the same wholly unto writing</a:t>
            </a:r>
            <a:r>
              <a:rPr lang="en-US" dirty="0"/>
              <a:t>: which </a:t>
            </a:r>
            <a:r>
              <a:rPr lang="en-US" dirty="0" err="1"/>
              <a:t>maketh</a:t>
            </a:r>
            <a:r>
              <a:rPr lang="en-US" dirty="0"/>
              <a:t> the Holy Scripture to be most necessary; those former ways of God's revealing his will unto his people being now ceased</a:t>
            </a:r>
            <a:r>
              <a:rPr lang="en-US" dirty="0" smtClean="0"/>
              <a:t>.</a:t>
            </a:r>
          </a:p>
          <a:p>
            <a:pPr marL="0" indent="0">
              <a:buNone/>
            </a:pPr>
            <a:endParaRPr lang="en-US" dirty="0"/>
          </a:p>
          <a:p>
            <a:pPr marL="0" indent="0">
              <a:buNone/>
            </a:pPr>
            <a:r>
              <a:rPr lang="en-US" dirty="0"/>
              <a:t>2</a:t>
            </a:r>
            <a:r>
              <a:rPr lang="en-US" dirty="0" smtClean="0"/>
              <a:t>.) </a:t>
            </a:r>
            <a:r>
              <a:rPr lang="en-US" dirty="0"/>
              <a:t>Under the name of Holy Scripture, or the Word of God written, are now contained all the books of the Old and New Testaments, which are </a:t>
            </a:r>
            <a:r>
              <a:rPr lang="en-US" dirty="0" smtClean="0"/>
              <a:t>these… </a:t>
            </a:r>
            <a:r>
              <a:rPr lang="en-US" dirty="0"/>
              <a:t>All which are given by inspiration of God to be the rule of faith and life</a:t>
            </a:r>
            <a:r>
              <a:rPr lang="en-US" dirty="0" smtClean="0"/>
              <a:t>.”</a:t>
            </a:r>
            <a:endParaRPr lang="en-US" dirty="0"/>
          </a:p>
        </p:txBody>
      </p:sp>
    </p:spTree>
    <p:extLst>
      <p:ext uri="{BB962C8B-B14F-4D97-AF65-F5344CB8AC3E}">
        <p14:creationId xmlns:p14="http://schemas.microsoft.com/office/powerpoint/2010/main" val="42057307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6096000"/>
          </a:xfrm>
        </p:spPr>
        <p:txBody>
          <a:bodyPr>
            <a:normAutofit fontScale="70000" lnSpcReduction="20000"/>
          </a:bodyPr>
          <a:lstStyle/>
          <a:p>
            <a:pPr marL="0" indent="0">
              <a:buNone/>
            </a:pPr>
            <a:r>
              <a:rPr lang="en-US" dirty="0" smtClean="0"/>
              <a:t>3.) The </a:t>
            </a:r>
            <a:r>
              <a:rPr lang="en-US" dirty="0"/>
              <a:t>books commonly called </a:t>
            </a:r>
            <a:r>
              <a:rPr lang="en-US" i="1" dirty="0"/>
              <a:t>Apocrypha</a:t>
            </a:r>
            <a:r>
              <a:rPr lang="en-US" dirty="0"/>
              <a:t>, not being of divine inspiration, are </a:t>
            </a:r>
            <a:r>
              <a:rPr lang="en-US" i="1" dirty="0"/>
              <a:t>no part of the canon of the Scripture</a:t>
            </a:r>
            <a:r>
              <a:rPr lang="en-US" dirty="0"/>
              <a:t>, and therefore are of no authority in the church of God, nor to be any otherwise approved, or made use of, than other human writings</a:t>
            </a:r>
            <a:r>
              <a:rPr lang="en-US" dirty="0" smtClean="0"/>
              <a:t>.</a:t>
            </a:r>
          </a:p>
          <a:p>
            <a:pPr marL="0" indent="0">
              <a:buNone/>
            </a:pPr>
            <a:endParaRPr lang="en-US" dirty="0"/>
          </a:p>
          <a:p>
            <a:pPr marL="0" indent="0">
              <a:buNone/>
            </a:pPr>
            <a:r>
              <a:rPr lang="en-US" dirty="0"/>
              <a:t>4</a:t>
            </a:r>
            <a:r>
              <a:rPr lang="en-US" dirty="0" smtClean="0"/>
              <a:t>.) </a:t>
            </a:r>
            <a:r>
              <a:rPr lang="en-US" dirty="0"/>
              <a:t>The authority of the Holy Scripture, for which it ought to be believed, and obeyed, </a:t>
            </a:r>
            <a:r>
              <a:rPr lang="en-US" i="1" dirty="0" err="1"/>
              <a:t>dependeth</a:t>
            </a:r>
            <a:r>
              <a:rPr lang="en-US" i="1" dirty="0"/>
              <a:t> not upon the testimony of any man, or church; but wholly upon God </a:t>
            </a:r>
            <a:r>
              <a:rPr lang="en-US" dirty="0"/>
              <a:t>(who is truth itself) the author thereof: and therefore it is to be received, because it is the Word of God</a:t>
            </a:r>
            <a:r>
              <a:rPr lang="en-US" dirty="0" smtClean="0"/>
              <a:t>.</a:t>
            </a:r>
          </a:p>
          <a:p>
            <a:pPr marL="0" indent="0">
              <a:buNone/>
            </a:pPr>
            <a:endParaRPr lang="en-US" dirty="0"/>
          </a:p>
          <a:p>
            <a:pPr marL="0" indent="0">
              <a:buNone/>
            </a:pPr>
            <a:r>
              <a:rPr lang="en-US" dirty="0"/>
              <a:t>5</a:t>
            </a:r>
            <a:r>
              <a:rPr lang="en-US" dirty="0" smtClean="0"/>
              <a:t>.) </a:t>
            </a:r>
            <a:r>
              <a:rPr lang="en-US" dirty="0"/>
              <a:t>We may be moved and induced by the testimony of the church to an high and reverent esteem of the Holy Scripture. </a:t>
            </a:r>
            <a:r>
              <a:rPr lang="en-US" dirty="0" smtClean="0"/>
              <a:t> And </a:t>
            </a:r>
            <a:r>
              <a:rPr lang="en-US" dirty="0"/>
              <a:t>the heavenliness of the matter, the efficacy of the doctrine, the majesty of the style, the consent of all the parts, the scope of the whole (which is, to give all glory to God), the full discovery it makes of the only way of man's salvation, the many other incomparable </a:t>
            </a:r>
            <a:r>
              <a:rPr lang="en-US" dirty="0" err="1"/>
              <a:t>excellencies</a:t>
            </a:r>
            <a:r>
              <a:rPr lang="en-US" dirty="0"/>
              <a:t>, and the entire perfection thereof, are arguments whereby it doth abundantly evidence itself to be the Word of God</a:t>
            </a:r>
            <a:r>
              <a:rPr lang="en-US"/>
              <a:t>: </a:t>
            </a:r>
            <a:r>
              <a:rPr lang="en-US" smtClean="0"/>
              <a:t> </a:t>
            </a:r>
            <a:r>
              <a:rPr lang="en-US" i="1" smtClean="0"/>
              <a:t>yet </a:t>
            </a:r>
            <a:r>
              <a:rPr lang="en-US" i="1" dirty="0"/>
              <a:t>notwithstanding, our full persuasion and assurance of the infallible truth and divine authority thereof, is from the inward work of the Holy Spirit bearing witness by and with the Word in our hearts</a:t>
            </a:r>
            <a:r>
              <a:rPr lang="en-US" i="1" dirty="0" smtClean="0"/>
              <a:t>.</a:t>
            </a:r>
            <a:endParaRPr lang="en-US" i="1" dirty="0"/>
          </a:p>
        </p:txBody>
      </p:sp>
    </p:spTree>
    <p:extLst>
      <p:ext uri="{BB962C8B-B14F-4D97-AF65-F5344CB8AC3E}">
        <p14:creationId xmlns:p14="http://schemas.microsoft.com/office/powerpoint/2010/main" val="9729026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152400"/>
            <a:ext cx="8229600" cy="792162"/>
          </a:xfrm>
        </p:spPr>
        <p:txBody>
          <a:bodyPr/>
          <a:lstStyle/>
          <a:p>
            <a:r>
              <a:rPr lang="en-US" dirty="0" smtClean="0"/>
              <a:t>The Modern Myth</a:t>
            </a:r>
            <a:endParaRPr lang="en-US" dirty="0"/>
          </a:p>
        </p:txBody>
      </p:sp>
      <p:sp>
        <p:nvSpPr>
          <p:cNvPr id="3" name="Content Placeholder 2"/>
          <p:cNvSpPr>
            <a:spLocks noGrp="1"/>
          </p:cNvSpPr>
          <p:nvPr>
            <p:ph idx="1"/>
          </p:nvPr>
        </p:nvSpPr>
        <p:spPr>
          <a:xfrm>
            <a:off x="533400" y="4343400"/>
            <a:ext cx="8153400" cy="2362200"/>
          </a:xfrm>
        </p:spPr>
        <p:txBody>
          <a:bodyPr>
            <a:normAutofit fontScale="85000" lnSpcReduction="20000"/>
          </a:bodyPr>
          <a:lstStyle/>
          <a:p>
            <a:pPr marL="0" indent="0" algn="ctr">
              <a:buNone/>
            </a:pPr>
            <a:r>
              <a:rPr lang="en-US" dirty="0" smtClean="0"/>
              <a:t>“Who chose which gospels to include?” Sophie asked.  </a:t>
            </a:r>
          </a:p>
          <a:p>
            <a:pPr marL="0" indent="0" algn="ctr">
              <a:buNone/>
            </a:pPr>
            <a:r>
              <a:rPr lang="en-US" dirty="0" smtClean="0"/>
              <a:t>“Aha!” </a:t>
            </a:r>
            <a:r>
              <a:rPr lang="en-US" dirty="0" err="1" smtClean="0"/>
              <a:t>Teabing</a:t>
            </a:r>
            <a:r>
              <a:rPr lang="en-US" dirty="0" smtClean="0"/>
              <a:t> burst with enthusiasm.  “The fundamental irony of Christianity!  </a:t>
            </a:r>
          </a:p>
          <a:p>
            <a:pPr marL="0" indent="0" algn="ctr">
              <a:buNone/>
            </a:pPr>
            <a:r>
              <a:rPr lang="en-US" dirty="0" smtClean="0"/>
              <a:t>The Bible, as we know it today, was collated by the pagan Roman emperor Constantine the Great.”</a:t>
            </a:r>
          </a:p>
          <a:p>
            <a:pPr marL="0" indent="0" algn="ctr">
              <a:buNone/>
            </a:pPr>
            <a:r>
              <a:rPr lang="en-US" i="1" dirty="0" smtClean="0"/>
              <a:t>The Da Vinci </a:t>
            </a:r>
            <a:r>
              <a:rPr lang="en-US" i="1" dirty="0" smtClean="0"/>
              <a:t>Code</a:t>
            </a:r>
            <a:endParaRPr lang="en-US" i="1" dirty="0"/>
          </a:p>
        </p:txBody>
      </p:sp>
      <p:pic>
        <p:nvPicPr>
          <p:cNvPr id="1026" name="Picture 2" descr="Image result for Da Vinci Code Teabing Sophie scene"/>
          <p:cNvPicPr>
            <a:picLocks noChangeAspect="1" noChangeArrowheads="1"/>
          </p:cNvPicPr>
          <p:nvPr/>
        </p:nvPicPr>
        <p:blipFill rotWithShape="1">
          <a:blip r:embed="rId2">
            <a:extLst>
              <a:ext uri="{28A0092B-C50C-407E-A947-70E740481C1C}">
                <a14:useLocalDpi xmlns:a14="http://schemas.microsoft.com/office/drawing/2010/main" val="0"/>
              </a:ext>
            </a:extLst>
          </a:blip>
          <a:srcRect t="13474" b="12316"/>
          <a:stretch/>
        </p:blipFill>
        <p:spPr bwMode="auto">
          <a:xfrm>
            <a:off x="1219200" y="1143000"/>
            <a:ext cx="6781800" cy="28407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22879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Canon</a:t>
            </a:r>
            <a:endParaRPr lang="en-US" dirty="0"/>
          </a:p>
        </p:txBody>
      </p:sp>
      <p:sp>
        <p:nvSpPr>
          <p:cNvPr id="3" name="Content Placeholder 2"/>
          <p:cNvSpPr>
            <a:spLocks noGrp="1"/>
          </p:cNvSpPr>
          <p:nvPr>
            <p:ph idx="1"/>
          </p:nvPr>
        </p:nvSpPr>
        <p:spPr>
          <a:xfrm>
            <a:off x="228600" y="2057400"/>
            <a:ext cx="5181600" cy="3276600"/>
          </a:xfrm>
        </p:spPr>
        <p:txBody>
          <a:bodyPr/>
          <a:lstStyle/>
          <a:p>
            <a:r>
              <a:rPr lang="en-US" dirty="0" smtClean="0"/>
              <a:t>Greek word for “reed” – measuring rod, rule, standard, index – list of authoritative books</a:t>
            </a:r>
          </a:p>
          <a:p>
            <a:r>
              <a:rPr lang="en-US" dirty="0" smtClean="0"/>
              <a:t>“canonicity” is based upon authority, not vice versa</a:t>
            </a:r>
            <a:endParaRPr lang="en-US" dirty="0"/>
          </a:p>
        </p:txBody>
      </p:sp>
      <p:pic>
        <p:nvPicPr>
          <p:cNvPr id="2050" name="Picture 2" descr="Image result for yard stick"/>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05272" y="2057400"/>
            <a:ext cx="3276599" cy="3276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9817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Old Testament Canon</a:t>
            </a:r>
            <a:endParaRPr lang="en-US" dirty="0"/>
          </a:p>
        </p:txBody>
      </p:sp>
      <p:sp>
        <p:nvSpPr>
          <p:cNvPr id="3" name="Content Placeholder 2"/>
          <p:cNvSpPr>
            <a:spLocks noGrp="1"/>
          </p:cNvSpPr>
          <p:nvPr>
            <p:ph idx="1"/>
          </p:nvPr>
        </p:nvSpPr>
        <p:spPr/>
        <p:txBody>
          <a:bodyPr>
            <a:normAutofit fontScale="85000" lnSpcReduction="20000"/>
          </a:bodyPr>
          <a:lstStyle/>
          <a:p>
            <a:pPr marL="0" indent="0">
              <a:buNone/>
            </a:pPr>
            <a:r>
              <a:rPr lang="en-US" dirty="0" smtClean="0"/>
              <a:t>The OT canon was well-established by the time of Jesus and the Apostles</a:t>
            </a:r>
          </a:p>
          <a:p>
            <a:pPr lvl="1"/>
            <a:r>
              <a:rPr lang="en-US" dirty="0" smtClean="0"/>
              <a:t>Matthew 21:42 – “</a:t>
            </a:r>
            <a:r>
              <a:rPr lang="en-US" baseline="30000" dirty="0" smtClean="0"/>
              <a:t> </a:t>
            </a:r>
            <a:r>
              <a:rPr lang="en-US" dirty="0" smtClean="0"/>
              <a:t>Jesus said to them, ‘Have you never read in the Scriptures:  ‘The stone that the builders rejected has become the cornerstone…’”</a:t>
            </a:r>
          </a:p>
          <a:p>
            <a:pPr lvl="1"/>
            <a:r>
              <a:rPr lang="en-US" dirty="0" smtClean="0"/>
              <a:t>Luke 24:44 – “…everything written about me in the Law of Moses and the Prophets and the Psalms must be fulfilled.”</a:t>
            </a:r>
          </a:p>
          <a:p>
            <a:pPr lvl="1"/>
            <a:r>
              <a:rPr lang="en-US" dirty="0" smtClean="0"/>
              <a:t>Romans 4:3 – “For what does the Scripture say? ‘Abraham believed God, and it was counted to him as righteousness</a:t>
            </a:r>
            <a:r>
              <a:rPr lang="en-US" dirty="0" smtClean="0"/>
              <a:t>.’”</a:t>
            </a:r>
          </a:p>
          <a:p>
            <a:pPr marL="457200" lvl="1" indent="0">
              <a:buNone/>
            </a:pPr>
            <a:endParaRPr lang="en-US" dirty="0" smtClean="0"/>
          </a:p>
          <a:p>
            <a:pPr marL="0" indent="0">
              <a:buNone/>
            </a:pPr>
            <a:r>
              <a:rPr lang="en-US" dirty="0" smtClean="0"/>
              <a:t>Origen (200’s), Jerome (300’s), and Masoretic Text all recognize same OT books that we do </a:t>
            </a:r>
          </a:p>
          <a:p>
            <a:pPr lvl="1"/>
            <a:endParaRPr lang="en-US" dirty="0"/>
          </a:p>
        </p:txBody>
      </p:sp>
    </p:spTree>
    <p:extLst>
      <p:ext uri="{BB962C8B-B14F-4D97-AF65-F5344CB8AC3E}">
        <p14:creationId xmlns:p14="http://schemas.microsoft.com/office/powerpoint/2010/main" val="27875118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Josephus, 1</a:t>
            </a:r>
            <a:r>
              <a:rPr lang="en-US" baseline="30000" dirty="0" smtClean="0"/>
              <a:t>st</a:t>
            </a:r>
            <a:r>
              <a:rPr lang="en-US" dirty="0" smtClean="0"/>
              <a:t> Century Jewish Historian</a:t>
            </a:r>
            <a:endParaRPr lang="en-US" dirty="0"/>
          </a:p>
        </p:txBody>
      </p:sp>
      <p:sp>
        <p:nvSpPr>
          <p:cNvPr id="3" name="Content Placeholder 2"/>
          <p:cNvSpPr>
            <a:spLocks noGrp="1"/>
          </p:cNvSpPr>
          <p:nvPr>
            <p:ph idx="1"/>
          </p:nvPr>
        </p:nvSpPr>
        <p:spPr>
          <a:xfrm>
            <a:off x="457200" y="1600200"/>
            <a:ext cx="5181600" cy="5029200"/>
          </a:xfrm>
        </p:spPr>
        <p:txBody>
          <a:bodyPr>
            <a:normAutofit fontScale="77500" lnSpcReduction="20000"/>
          </a:bodyPr>
          <a:lstStyle/>
          <a:p>
            <a:r>
              <a:rPr lang="en-US" dirty="0" smtClean="0"/>
              <a:t>“We have given practical proof of our reverence for our own Scriptures. For, although such long ages have now passed, no one has ventured either to add, or to remove, or to altar a syllable; and it is an instinct with every Jew, from the day of his birth, to regard them as the decrees of God, to abide by them, and, if need be, cheerfully die for them.”</a:t>
            </a:r>
          </a:p>
          <a:p>
            <a:r>
              <a:rPr lang="en-US" dirty="0" smtClean="0"/>
              <a:t>Lists 22 books, combining several of our current day books (e.g., Ruth/Judges, Samuel, Kings, Minor Prophets) – same as our 39 books</a:t>
            </a:r>
            <a:endParaRPr lang="en-US" dirty="0"/>
          </a:p>
        </p:txBody>
      </p:sp>
      <p:pic>
        <p:nvPicPr>
          <p:cNvPr id="3074" name="Picture 2" descr="Image result for Flavius Josephu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1905000"/>
            <a:ext cx="2667000" cy="39898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57326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t>The Apocrypha (OT)</a:t>
            </a:r>
            <a:endParaRPr lang="en-US" dirty="0"/>
          </a:p>
        </p:txBody>
      </p:sp>
      <p:sp>
        <p:nvSpPr>
          <p:cNvPr id="3" name="Content Placeholder 2"/>
          <p:cNvSpPr>
            <a:spLocks noGrp="1"/>
          </p:cNvSpPr>
          <p:nvPr>
            <p:ph idx="1"/>
          </p:nvPr>
        </p:nvSpPr>
        <p:spPr>
          <a:xfrm>
            <a:off x="152400" y="1242060"/>
            <a:ext cx="5791200" cy="5387340"/>
          </a:xfrm>
        </p:spPr>
        <p:txBody>
          <a:bodyPr>
            <a:normAutofit fontScale="85000" lnSpcReduction="20000"/>
          </a:bodyPr>
          <a:lstStyle/>
          <a:p>
            <a:r>
              <a:rPr lang="en-US" dirty="0" smtClean="0"/>
              <a:t>Written between the Testaments – 300 BC – 100 AD; Jewish literature, but not Jewish Scripture</a:t>
            </a:r>
          </a:p>
          <a:p>
            <a:r>
              <a:rPr lang="en-US" dirty="0" smtClean="0"/>
              <a:t>Examples:  I &amp; II Maccabees, Tobit, Judith, Susanna, Bel &amp; the Dragon</a:t>
            </a:r>
          </a:p>
          <a:p>
            <a:r>
              <a:rPr lang="en-US" dirty="0" smtClean="0"/>
              <a:t>Some were added to the Septuagint and the Latin Vulgate – but not considered canonical</a:t>
            </a:r>
          </a:p>
          <a:p>
            <a:r>
              <a:rPr lang="en-US" dirty="0" smtClean="0"/>
              <a:t>Rejected by Reformers; accepted by Roman Catholicism &amp; Orthodox Churches (although different books)</a:t>
            </a:r>
          </a:p>
          <a:p>
            <a:pPr lvl="1"/>
            <a:r>
              <a:rPr lang="en-US" dirty="0" smtClean="0"/>
              <a:t>Council of Trent (1546 AD) declared the Apocrypha to be canonical </a:t>
            </a:r>
          </a:p>
          <a:p>
            <a:pPr lvl="1"/>
            <a:r>
              <a:rPr lang="en-US" dirty="0" smtClean="0"/>
              <a:t>“</a:t>
            </a:r>
            <a:r>
              <a:rPr lang="en-US" dirty="0" err="1" smtClean="0"/>
              <a:t>protocanonical</a:t>
            </a:r>
            <a:r>
              <a:rPr lang="en-US" dirty="0" smtClean="0"/>
              <a:t>” (original) and “deuterocanonical” (secondary)</a:t>
            </a:r>
            <a:endParaRPr lang="en-US" dirty="0"/>
          </a:p>
        </p:txBody>
      </p:sp>
      <p:pic>
        <p:nvPicPr>
          <p:cNvPr id="4098" name="Picture 2" descr="Image result for Apocryph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1905000"/>
            <a:ext cx="2613991" cy="4008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68500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92162"/>
          </a:xfrm>
        </p:spPr>
        <p:txBody>
          <a:bodyPr/>
          <a:lstStyle/>
          <a:p>
            <a:r>
              <a:rPr lang="en-US" dirty="0" smtClean="0"/>
              <a:t>Reasons for Rejection </a:t>
            </a:r>
            <a:endParaRPr lang="en-US" dirty="0"/>
          </a:p>
        </p:txBody>
      </p:sp>
      <p:sp>
        <p:nvSpPr>
          <p:cNvPr id="3" name="Content Placeholder 2"/>
          <p:cNvSpPr>
            <a:spLocks noGrp="1"/>
          </p:cNvSpPr>
          <p:nvPr>
            <p:ph idx="1"/>
          </p:nvPr>
        </p:nvSpPr>
        <p:spPr>
          <a:xfrm>
            <a:off x="76200" y="1219200"/>
            <a:ext cx="5791200" cy="5410200"/>
          </a:xfrm>
        </p:spPr>
        <p:txBody>
          <a:bodyPr>
            <a:normAutofit fontScale="92500" lnSpcReduction="20000"/>
          </a:bodyPr>
          <a:lstStyle/>
          <a:p>
            <a:r>
              <a:rPr lang="en-US" dirty="0" smtClean="0"/>
              <a:t>Jews rejected these books</a:t>
            </a:r>
          </a:p>
          <a:p>
            <a:r>
              <a:rPr lang="en-US" dirty="0" smtClean="0"/>
              <a:t>Jesus and the Apostles rejected these books</a:t>
            </a:r>
          </a:p>
          <a:p>
            <a:pPr lvl="1"/>
            <a:r>
              <a:rPr lang="en-US" dirty="0" smtClean="0"/>
              <a:t>Almost every OT book is quoted; no book from the Apocrypha is quoted</a:t>
            </a:r>
          </a:p>
          <a:p>
            <a:r>
              <a:rPr lang="en-US" dirty="0" smtClean="0"/>
              <a:t>They contain </a:t>
            </a:r>
            <a:r>
              <a:rPr lang="en-US" dirty="0" smtClean="0"/>
              <a:t>historical errors, contradictions (with Scripture and each other), </a:t>
            </a:r>
            <a:r>
              <a:rPr lang="en-US" dirty="0" smtClean="0"/>
              <a:t>legends</a:t>
            </a:r>
            <a:endParaRPr lang="en-US" dirty="0" smtClean="0"/>
          </a:p>
          <a:p>
            <a:pPr lvl="1"/>
            <a:r>
              <a:rPr lang="en-US" dirty="0" smtClean="0"/>
              <a:t>Tobit – miraculous fish innards</a:t>
            </a:r>
          </a:p>
          <a:p>
            <a:pPr lvl="1"/>
            <a:r>
              <a:rPr lang="en-US" dirty="0" smtClean="0"/>
              <a:t>e.g., Judith 1:1 – “…Nebuchadnezzar, who ruled over the Assyrians in the great city of </a:t>
            </a:r>
            <a:r>
              <a:rPr lang="en-US" dirty="0" err="1" smtClean="0"/>
              <a:t>Ninevah</a:t>
            </a:r>
            <a:r>
              <a:rPr lang="en-US" dirty="0" smtClean="0"/>
              <a:t>.”</a:t>
            </a:r>
          </a:p>
          <a:p>
            <a:endParaRPr lang="en-US" dirty="0"/>
          </a:p>
        </p:txBody>
      </p:sp>
      <p:pic>
        <p:nvPicPr>
          <p:cNvPr id="5122" name="Picture 2" descr="https://upload.wikimedia.org/wikipedia/commons/thumb/1/1f/Tobias_cura_a_cegueira_de_seu_pai_-_Domingos_Sequeira.png/250px-Tobias_cura_a_cegueira_de_seu_pai_-_Domingos_Sequeir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1905000"/>
            <a:ext cx="2895600" cy="35326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64024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t>Canon of the New Testament</a:t>
            </a:r>
            <a:endParaRPr lang="en-US" dirty="0"/>
          </a:p>
        </p:txBody>
      </p:sp>
      <p:sp>
        <p:nvSpPr>
          <p:cNvPr id="3" name="Content Placeholder 2"/>
          <p:cNvSpPr>
            <a:spLocks noGrp="1"/>
          </p:cNvSpPr>
          <p:nvPr>
            <p:ph idx="1"/>
          </p:nvPr>
        </p:nvSpPr>
        <p:spPr>
          <a:xfrm>
            <a:off x="457200" y="1219200"/>
            <a:ext cx="4572000" cy="5410200"/>
          </a:xfrm>
        </p:spPr>
        <p:txBody>
          <a:bodyPr>
            <a:normAutofit fontScale="70000" lnSpcReduction="20000"/>
          </a:bodyPr>
          <a:lstStyle/>
          <a:p>
            <a:pPr marL="0" indent="0">
              <a:buNone/>
            </a:pPr>
            <a:r>
              <a:rPr lang="en-US" b="1" dirty="0" smtClean="0"/>
              <a:t>Authoritative from the beginning:</a:t>
            </a:r>
          </a:p>
          <a:p>
            <a:pPr marL="0" indent="0">
              <a:buNone/>
            </a:pPr>
            <a:endParaRPr lang="en-US" b="1" dirty="0"/>
          </a:p>
          <a:p>
            <a:pPr marL="0" indent="0">
              <a:buNone/>
            </a:pPr>
            <a:r>
              <a:rPr lang="en-US" dirty="0" smtClean="0"/>
              <a:t> </a:t>
            </a:r>
            <a:r>
              <a:rPr lang="en-US" dirty="0" smtClean="0"/>
              <a:t>“But </a:t>
            </a:r>
            <a:r>
              <a:rPr lang="en-US" dirty="0"/>
              <a:t>when the Helper comes, whom I will send to you from the Father, the Spirit of truth, who proceeds from the Father, </a:t>
            </a:r>
            <a:r>
              <a:rPr lang="en-US" i="1" dirty="0" smtClean="0"/>
              <a:t>He </a:t>
            </a:r>
            <a:r>
              <a:rPr lang="en-US" i="1" dirty="0"/>
              <a:t>will bear witness about </a:t>
            </a:r>
            <a:r>
              <a:rPr lang="en-US" i="1" dirty="0" smtClean="0"/>
              <a:t>Me</a:t>
            </a:r>
            <a:r>
              <a:rPr lang="en-US" i="1" dirty="0"/>
              <a:t>. </a:t>
            </a:r>
            <a:r>
              <a:rPr lang="en-US" i="1" baseline="30000" dirty="0"/>
              <a:t> </a:t>
            </a:r>
            <a:r>
              <a:rPr lang="en-US" i="1" dirty="0"/>
              <a:t>And you also will bear witness</a:t>
            </a:r>
            <a:r>
              <a:rPr lang="en-US" dirty="0"/>
              <a:t>, because you have been with </a:t>
            </a:r>
            <a:r>
              <a:rPr lang="en-US" dirty="0" smtClean="0"/>
              <a:t>Me </a:t>
            </a:r>
            <a:r>
              <a:rPr lang="en-US" dirty="0"/>
              <a:t>from the beginning… I still have many things to say to you, but you cannot bear them now. </a:t>
            </a:r>
            <a:r>
              <a:rPr lang="en-US" baseline="30000" dirty="0"/>
              <a:t> </a:t>
            </a:r>
            <a:r>
              <a:rPr lang="en-US" dirty="0"/>
              <a:t>When the Spirit of truth comes, </a:t>
            </a:r>
            <a:r>
              <a:rPr lang="en-US" dirty="0" smtClean="0"/>
              <a:t>He </a:t>
            </a:r>
            <a:r>
              <a:rPr lang="en-US" dirty="0"/>
              <a:t>will guide you into all the truth, for </a:t>
            </a:r>
            <a:r>
              <a:rPr lang="en-US" dirty="0" smtClean="0"/>
              <a:t>He </a:t>
            </a:r>
            <a:r>
              <a:rPr lang="en-US" dirty="0"/>
              <a:t>will not speak on his own authority, but whatever </a:t>
            </a:r>
            <a:r>
              <a:rPr lang="en-US" dirty="0" smtClean="0"/>
              <a:t>He </a:t>
            </a:r>
            <a:r>
              <a:rPr lang="en-US" dirty="0"/>
              <a:t>hears </a:t>
            </a:r>
            <a:r>
              <a:rPr lang="en-US" dirty="0" smtClean="0"/>
              <a:t>He </a:t>
            </a:r>
            <a:r>
              <a:rPr lang="en-US" dirty="0"/>
              <a:t>will speak, and </a:t>
            </a:r>
            <a:r>
              <a:rPr lang="en-US" dirty="0" smtClean="0"/>
              <a:t>He </a:t>
            </a:r>
            <a:r>
              <a:rPr lang="en-US" dirty="0"/>
              <a:t>will declare to you the things that are to come. </a:t>
            </a:r>
            <a:r>
              <a:rPr lang="en-US" baseline="30000" dirty="0"/>
              <a:t> </a:t>
            </a:r>
            <a:r>
              <a:rPr lang="en-US" dirty="0"/>
              <a:t>He will glorify </a:t>
            </a:r>
            <a:r>
              <a:rPr lang="en-US" dirty="0" smtClean="0"/>
              <a:t>Me</a:t>
            </a:r>
            <a:r>
              <a:rPr lang="en-US" dirty="0"/>
              <a:t>, for </a:t>
            </a:r>
            <a:r>
              <a:rPr lang="en-US" dirty="0" smtClean="0"/>
              <a:t>He </a:t>
            </a:r>
            <a:r>
              <a:rPr lang="en-US" dirty="0"/>
              <a:t>will take what is </a:t>
            </a:r>
            <a:r>
              <a:rPr lang="en-US" dirty="0" smtClean="0"/>
              <a:t>Mine </a:t>
            </a:r>
            <a:r>
              <a:rPr lang="en-US" dirty="0"/>
              <a:t>and declare it to you</a:t>
            </a:r>
            <a:r>
              <a:rPr lang="en-US" dirty="0" smtClean="0"/>
              <a:t>.”  </a:t>
            </a:r>
          </a:p>
          <a:p>
            <a:pPr marL="0" indent="0">
              <a:buNone/>
            </a:pPr>
            <a:r>
              <a:rPr lang="en-US" dirty="0"/>
              <a:t> </a:t>
            </a:r>
            <a:r>
              <a:rPr lang="en-US" dirty="0" smtClean="0"/>
              <a:t>                   (John 15:26,27; 16:12-14) </a:t>
            </a:r>
            <a:endParaRPr lang="en-US" dirty="0"/>
          </a:p>
        </p:txBody>
      </p:sp>
      <p:pic>
        <p:nvPicPr>
          <p:cNvPr id="1026" name="Picture 2" descr="Image result for apostl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8474" y="2133600"/>
            <a:ext cx="3587694" cy="3733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79196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563562"/>
          </a:xfrm>
        </p:spPr>
        <p:txBody>
          <a:bodyPr>
            <a:normAutofit fontScale="90000"/>
          </a:bodyPr>
          <a:lstStyle/>
          <a:p>
            <a:r>
              <a:rPr lang="en-US" dirty="0" smtClean="0"/>
              <a:t>Apostolic Authority</a:t>
            </a:r>
            <a:endParaRPr lang="en-US" dirty="0"/>
          </a:p>
        </p:txBody>
      </p:sp>
      <p:sp>
        <p:nvSpPr>
          <p:cNvPr id="3" name="Content Placeholder 2"/>
          <p:cNvSpPr>
            <a:spLocks noGrp="1"/>
          </p:cNvSpPr>
          <p:nvPr>
            <p:ph idx="1"/>
          </p:nvPr>
        </p:nvSpPr>
        <p:spPr>
          <a:xfrm>
            <a:off x="304800" y="4038600"/>
            <a:ext cx="8534400" cy="2590800"/>
          </a:xfrm>
        </p:spPr>
        <p:txBody>
          <a:bodyPr>
            <a:normAutofit fontScale="62500" lnSpcReduction="20000"/>
          </a:bodyPr>
          <a:lstStyle/>
          <a:p>
            <a:r>
              <a:rPr lang="en-US" dirty="0"/>
              <a:t>“Peter turned and saw the disciple whom Jesus loved following them… This is the disciple who is </a:t>
            </a:r>
            <a:r>
              <a:rPr lang="en-US" i="1" dirty="0"/>
              <a:t>bearing witness </a:t>
            </a:r>
            <a:r>
              <a:rPr lang="en-US" dirty="0"/>
              <a:t>about these things, and who has written these things, and we know that his testimony is true</a:t>
            </a:r>
            <a:r>
              <a:rPr lang="en-US" dirty="0" smtClean="0"/>
              <a:t>.”                John 21:20,24</a:t>
            </a:r>
          </a:p>
          <a:p>
            <a:r>
              <a:rPr lang="en-US" dirty="0"/>
              <a:t>“Paul, </a:t>
            </a:r>
            <a:r>
              <a:rPr lang="en-US" i="1" dirty="0"/>
              <a:t>an </a:t>
            </a:r>
            <a:r>
              <a:rPr lang="en-US" i="1" dirty="0" smtClean="0"/>
              <a:t>apostle </a:t>
            </a:r>
            <a:r>
              <a:rPr lang="en-US" dirty="0" smtClean="0"/>
              <a:t>– </a:t>
            </a:r>
            <a:r>
              <a:rPr lang="en-US" i="1" dirty="0" smtClean="0"/>
              <a:t>not </a:t>
            </a:r>
            <a:r>
              <a:rPr lang="en-US" i="1" dirty="0"/>
              <a:t>from men </a:t>
            </a:r>
            <a:r>
              <a:rPr lang="en-US" dirty="0"/>
              <a:t>nor through man, </a:t>
            </a:r>
            <a:r>
              <a:rPr lang="en-US" i="1" dirty="0"/>
              <a:t>but through Jesus Christ </a:t>
            </a:r>
            <a:r>
              <a:rPr lang="en-US" dirty="0"/>
              <a:t>and God the Father, who raised </a:t>
            </a:r>
            <a:r>
              <a:rPr lang="en-US" dirty="0" smtClean="0"/>
              <a:t>Him </a:t>
            </a:r>
            <a:r>
              <a:rPr lang="en-US" dirty="0"/>
              <a:t>from the </a:t>
            </a:r>
            <a:r>
              <a:rPr lang="en-US" dirty="0" smtClean="0"/>
              <a:t>dead…”                 Galatians 1:1</a:t>
            </a:r>
          </a:p>
          <a:p>
            <a:r>
              <a:rPr lang="en-US" dirty="0" smtClean="0"/>
              <a:t>“</a:t>
            </a:r>
            <a:r>
              <a:rPr lang="en-US" baseline="30000" dirty="0"/>
              <a:t> </a:t>
            </a:r>
            <a:r>
              <a:rPr lang="en-US" dirty="0"/>
              <a:t>And we also thank God constantly for this, that when you received the word of God, which you heard from us, </a:t>
            </a:r>
            <a:r>
              <a:rPr lang="en-US" i="1" dirty="0"/>
              <a:t>you accepted it not as the word of men but as what it really is, the word of God</a:t>
            </a:r>
            <a:r>
              <a:rPr lang="en-US" dirty="0"/>
              <a:t>, which is at work in you believers</a:t>
            </a:r>
            <a:r>
              <a:rPr lang="en-US" dirty="0" smtClean="0"/>
              <a:t>.”                                       						            I Thessalonians 2:13</a:t>
            </a:r>
          </a:p>
        </p:txBody>
      </p:sp>
      <p:pic>
        <p:nvPicPr>
          <p:cNvPr id="2050" name="Picture 2" descr="Image result for Apostolic Authorit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895918"/>
            <a:ext cx="5562600" cy="28896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82416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5687</TotalTime>
  <Words>1517</Words>
  <Application>Microsoft Office PowerPoint</Application>
  <PresentationFormat>On-screen Show (4:3)</PresentationFormat>
  <Paragraphs>82</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Lesson #4 – The Canon of Scripture</vt:lpstr>
      <vt:lpstr>The Modern Myth</vt:lpstr>
      <vt:lpstr>Canon</vt:lpstr>
      <vt:lpstr>The Old Testament Canon</vt:lpstr>
      <vt:lpstr>Josephus, 1st Century Jewish Historian</vt:lpstr>
      <vt:lpstr>The Apocrypha (OT)</vt:lpstr>
      <vt:lpstr>Reasons for Rejection </vt:lpstr>
      <vt:lpstr>Canon of the New Testament</vt:lpstr>
      <vt:lpstr>Apostolic Authority</vt:lpstr>
      <vt:lpstr>PowerPoint Presentation</vt:lpstr>
      <vt:lpstr>Witness to the Canon – 2nd &amp; 3rd  Century</vt:lpstr>
      <vt:lpstr>PowerPoint Presentation</vt:lpstr>
      <vt:lpstr>Witness to the Canon – 4th Century</vt:lpstr>
      <vt:lpstr>PowerPoint Presentation</vt:lpstr>
      <vt:lpstr>Main Criteria for NT Canonicity</vt:lpstr>
      <vt:lpstr>A Rejected Gospel – The Gospel of Thomas</vt:lpstr>
      <vt:lpstr>Westminster Confession of Faith, Chapter 1</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#4 – Why We Trust the Canon of Scripture</dc:title>
  <dc:creator>danielskiehl@gmail.com</dc:creator>
  <cp:lastModifiedBy>Dan</cp:lastModifiedBy>
  <cp:revision>36</cp:revision>
  <dcterms:created xsi:type="dcterms:W3CDTF">2017-01-31T15:25:24Z</dcterms:created>
  <dcterms:modified xsi:type="dcterms:W3CDTF">2017-02-05T12:05:38Z</dcterms:modified>
</cp:coreProperties>
</file>